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  <p:sldMasterId id="2147483794" r:id="rId2"/>
    <p:sldMasterId id="2147483806" r:id="rId3"/>
  </p:sldMasterIdLst>
  <p:notesMasterIdLst>
    <p:notesMasterId r:id="rId44"/>
  </p:notesMasterIdLst>
  <p:sldIdLst>
    <p:sldId id="256" r:id="rId4"/>
    <p:sldId id="346" r:id="rId5"/>
    <p:sldId id="296" r:id="rId6"/>
    <p:sldId id="301" r:id="rId7"/>
    <p:sldId id="347" r:id="rId8"/>
    <p:sldId id="348" r:id="rId9"/>
    <p:sldId id="349" r:id="rId10"/>
    <p:sldId id="350" r:id="rId11"/>
    <p:sldId id="351" r:id="rId12"/>
    <p:sldId id="332" r:id="rId13"/>
    <p:sldId id="352" r:id="rId14"/>
    <p:sldId id="353" r:id="rId15"/>
    <p:sldId id="333" r:id="rId16"/>
    <p:sldId id="354" r:id="rId17"/>
    <p:sldId id="355" r:id="rId18"/>
    <p:sldId id="334" r:id="rId19"/>
    <p:sldId id="335" r:id="rId20"/>
    <p:sldId id="356" r:id="rId21"/>
    <p:sldId id="340" r:id="rId22"/>
    <p:sldId id="337" r:id="rId23"/>
    <p:sldId id="343" r:id="rId24"/>
    <p:sldId id="317" r:id="rId25"/>
    <p:sldId id="318" r:id="rId26"/>
    <p:sldId id="319" r:id="rId27"/>
    <p:sldId id="342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70" r:id="rId36"/>
    <p:sldId id="365" r:id="rId37"/>
    <p:sldId id="366" r:id="rId38"/>
    <p:sldId id="367" r:id="rId39"/>
    <p:sldId id="368" r:id="rId40"/>
    <p:sldId id="345" r:id="rId41"/>
    <p:sldId id="339" r:id="rId42"/>
    <p:sldId id="369" r:id="rId43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AF3"/>
    <a:srgbClr val="C50DC5"/>
    <a:srgbClr val="990099"/>
    <a:srgbClr val="99CCFF"/>
    <a:srgbClr val="6666FF"/>
    <a:srgbClr val="79C218"/>
    <a:srgbClr val="CCCC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94743" autoAdjust="0"/>
  </p:normalViewPr>
  <p:slideViewPr>
    <p:cSldViewPr>
      <p:cViewPr>
        <p:scale>
          <a:sx n="100" d="100"/>
          <a:sy n="100" d="100"/>
        </p:scale>
        <p:origin x="-2046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BB784A-2FC9-4F90-B2BA-62608D666C68}" type="doc">
      <dgm:prSet loTypeId="urn:microsoft.com/office/officeart/2005/8/layout/lProcess1" loCatId="process" qsTypeId="urn:microsoft.com/office/officeart/2005/8/quickstyle/simple1#4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10D8786E-2EAB-4333-964D-6480DC5B3E2A}">
      <dgm:prSet phldrT="[Текст]"/>
      <dgm:spPr>
        <a:gradFill rotWithShape="0">
          <a:gsLst>
            <a:gs pos="43000">
              <a:srgbClr val="FFEFD1"/>
            </a:gs>
            <a:gs pos="89500">
              <a:srgbClr val="E1D7BA">
                <a:lumMod val="85000"/>
                <a:lumOff val="15000"/>
                <a:alpha val="85000"/>
              </a:srgbClr>
            </a:gs>
            <a:gs pos="79000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rgbClr val="33330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</a:t>
          </a:r>
          <a:endParaRPr lang="ru-RU" dirty="0">
            <a:solidFill>
              <a:schemeClr val="tx1"/>
            </a:solidFill>
          </a:endParaRPr>
        </a:p>
      </dgm:t>
    </dgm:pt>
    <dgm:pt modelId="{8638B1FE-6DB2-4108-954B-56782EDDB91D}" type="parTrans" cxnId="{C922C098-D2A2-44D1-85BB-DC55017B9690}">
      <dgm:prSet/>
      <dgm:spPr/>
      <dgm:t>
        <a:bodyPr/>
        <a:lstStyle/>
        <a:p>
          <a:endParaRPr lang="ru-RU"/>
        </a:p>
      </dgm:t>
    </dgm:pt>
    <dgm:pt modelId="{B36DB977-FF5B-47A0-B6A5-3E4A2F596B76}" type="sibTrans" cxnId="{C922C098-D2A2-44D1-85BB-DC55017B9690}">
      <dgm:prSet/>
      <dgm:spPr/>
      <dgm:t>
        <a:bodyPr/>
        <a:lstStyle/>
        <a:p>
          <a:endParaRPr lang="ru-RU"/>
        </a:p>
      </dgm:t>
    </dgm:pt>
    <dgm:pt modelId="{82DD2165-096F-4D91-86E3-1B2AAD5C15A0}">
      <dgm:prSet phldrT="[Текст]"/>
      <dgm:spPr>
        <a:gradFill rotWithShape="0">
          <a:gsLst>
            <a:gs pos="43000">
              <a:srgbClr val="FFEFD1"/>
            </a:gs>
            <a:gs pos="89500">
              <a:srgbClr val="E1D7BA">
                <a:lumMod val="85000"/>
                <a:lumOff val="15000"/>
                <a:alpha val="85000"/>
              </a:srgbClr>
            </a:gs>
            <a:gs pos="79000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</a:t>
          </a:r>
          <a:endParaRPr lang="ru-RU" dirty="0">
            <a:solidFill>
              <a:schemeClr val="tx1"/>
            </a:solidFill>
          </a:endParaRPr>
        </a:p>
      </dgm:t>
    </dgm:pt>
    <dgm:pt modelId="{BCEBDE1F-1339-432A-967B-4D907EE013FD}" type="parTrans" cxnId="{7FBAEFD2-8706-474A-8E9D-740249F68064}">
      <dgm:prSet/>
      <dgm:spPr/>
      <dgm:t>
        <a:bodyPr/>
        <a:lstStyle/>
        <a:p>
          <a:endParaRPr lang="ru-RU"/>
        </a:p>
      </dgm:t>
    </dgm:pt>
    <dgm:pt modelId="{407DF9F6-D7DF-4BCF-807D-8E625BA9DDDC}" type="sibTrans" cxnId="{7FBAEFD2-8706-474A-8E9D-740249F68064}">
      <dgm:prSet/>
      <dgm:spPr/>
      <dgm:t>
        <a:bodyPr/>
        <a:lstStyle/>
        <a:p>
          <a:endParaRPr lang="ru-RU"/>
        </a:p>
      </dgm:t>
    </dgm:pt>
    <dgm:pt modelId="{DC1789B9-9CBD-458D-B898-737F919549E7}">
      <dgm:prSet phldrT="[Текст]"/>
      <dgm:spPr>
        <a:gradFill rotWithShape="0">
          <a:gsLst>
            <a:gs pos="43000">
              <a:srgbClr val="FFEFD1"/>
            </a:gs>
            <a:gs pos="89500">
              <a:srgbClr val="E1D7BA">
                <a:lumMod val="85000"/>
                <a:lumOff val="15000"/>
                <a:alpha val="85000"/>
              </a:srgbClr>
            </a:gs>
            <a:gs pos="79000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3</a:t>
          </a:r>
          <a:endParaRPr lang="ru-RU" dirty="0">
            <a:solidFill>
              <a:schemeClr val="tx1"/>
            </a:solidFill>
          </a:endParaRPr>
        </a:p>
      </dgm:t>
    </dgm:pt>
    <dgm:pt modelId="{1CF64F1E-CBF4-424B-8D9C-0FAD91248967}" type="parTrans" cxnId="{FC4DE35A-66F4-4EA8-AFA4-1490FD2CA42E}">
      <dgm:prSet/>
      <dgm:spPr/>
      <dgm:t>
        <a:bodyPr/>
        <a:lstStyle/>
        <a:p>
          <a:endParaRPr lang="ru-RU"/>
        </a:p>
      </dgm:t>
    </dgm:pt>
    <dgm:pt modelId="{32BABC27-35C0-4485-8FB8-B744C79372AF}" type="sibTrans" cxnId="{FC4DE35A-66F4-4EA8-AFA4-1490FD2CA42E}">
      <dgm:prSet/>
      <dgm:spPr/>
      <dgm:t>
        <a:bodyPr/>
        <a:lstStyle/>
        <a:p>
          <a:endParaRPr lang="ru-RU"/>
        </a:p>
      </dgm:t>
    </dgm:pt>
    <dgm:pt modelId="{904998BC-0702-4472-B795-7542D94B0558}">
      <dgm:prSet phldrT="[Текст]" custT="1"/>
      <dgm:spPr>
        <a:ln>
          <a:solidFill>
            <a:schemeClr val="tx1">
              <a:alpha val="90000"/>
            </a:schemeClr>
          </a:solidFill>
        </a:ln>
      </dgm:spPr>
      <dgm:t>
        <a:bodyPr anchor="t" anchorCtr="0"/>
        <a:lstStyle/>
        <a:p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Муниципальные программы </a:t>
          </a:r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города Глазова</a:t>
          </a:r>
          <a:endParaRPr lang="ru-RU" sz="1400" b="1" dirty="0"/>
        </a:p>
      </dgm:t>
    </dgm:pt>
    <dgm:pt modelId="{534E112E-2AC8-40CC-B7CA-D9AF4E4CBF0B}" type="parTrans" cxnId="{7F02E177-6FC6-4D86-A523-3B34A697EF97}">
      <dgm:prSet/>
      <dgm:spPr/>
      <dgm:t>
        <a:bodyPr/>
        <a:lstStyle/>
        <a:p>
          <a:endParaRPr lang="ru-RU"/>
        </a:p>
      </dgm:t>
    </dgm:pt>
    <dgm:pt modelId="{1F7D9BB0-2D24-4A28-A6F1-109B5332BFD5}" type="sibTrans" cxnId="{7F02E177-6FC6-4D86-A523-3B34A697EF97}">
      <dgm:prSet/>
      <dgm:spPr/>
      <dgm:t>
        <a:bodyPr/>
        <a:lstStyle/>
        <a:p>
          <a:endParaRPr lang="ru-RU"/>
        </a:p>
      </dgm:t>
    </dgm:pt>
    <dgm:pt modelId="{85D6698C-9ED1-468D-AB79-A10F43991E55}">
      <dgm:prSet custT="1"/>
      <dgm:spPr>
        <a:ln>
          <a:solidFill>
            <a:schemeClr val="tx1">
              <a:alpha val="90000"/>
            </a:schemeClr>
          </a:solidFill>
        </a:ln>
      </dgm:spPr>
      <dgm:t>
        <a:bodyPr anchor="t" anchorCtr="0"/>
        <a:lstStyle/>
        <a:p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Прогноз социально-экономического развития </a:t>
          </a:r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города Глазова </a:t>
          </a:r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на </a:t>
          </a:r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2024-2026г</a:t>
          </a:r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68F3C22-C5BB-408D-B986-3FD2761C8972}" type="parTrans" cxnId="{693373BE-ECEC-4A08-A711-FB248EFC49D8}">
      <dgm:prSet/>
      <dgm:spPr/>
      <dgm:t>
        <a:bodyPr/>
        <a:lstStyle/>
        <a:p>
          <a:endParaRPr lang="ru-RU"/>
        </a:p>
      </dgm:t>
    </dgm:pt>
    <dgm:pt modelId="{AD02C960-E648-4BD1-887C-A4CACCAB01CF}" type="sibTrans" cxnId="{693373BE-ECEC-4A08-A711-FB248EFC49D8}">
      <dgm:prSet/>
      <dgm:spPr/>
      <dgm:t>
        <a:bodyPr/>
        <a:lstStyle/>
        <a:p>
          <a:endParaRPr lang="ru-RU"/>
        </a:p>
      </dgm:t>
    </dgm:pt>
    <dgm:pt modelId="{8A5558BE-0446-4155-9265-FCCA88F94B2C}">
      <dgm:prSet custT="1"/>
      <dgm:spPr>
        <a:ln>
          <a:solidFill>
            <a:schemeClr val="tx1">
              <a:alpha val="90000"/>
            </a:schemeClr>
          </a:solidFill>
        </a:ln>
      </dgm:spPr>
      <dgm:t>
        <a:bodyPr anchor="t" anchorCtr="0"/>
        <a:lstStyle/>
        <a:p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Основные направления бюджетной и налоговой политики </a:t>
          </a:r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города Глазова </a:t>
          </a:r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(Постановление Администрации города Глазова от </a:t>
          </a:r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05.10.23г</a:t>
          </a:r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. №</a:t>
          </a:r>
          <a:r>
            <a:rPr lang="ru-RU" sz="1400" dirty="0" smtClean="0">
              <a:latin typeface="Cambria" panose="02040503050406030204" pitchFamily="18" charset="0"/>
              <a:ea typeface="Cambria" panose="02040503050406030204" pitchFamily="18" charset="0"/>
            </a:rPr>
            <a:t>11/22)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8533F5D-45B7-4B1F-8419-0D72BB19EA75}" type="parTrans" cxnId="{9AB2DD07-A936-4394-A107-B7ABEB2CC457}">
      <dgm:prSet/>
      <dgm:spPr/>
      <dgm:t>
        <a:bodyPr/>
        <a:lstStyle/>
        <a:p>
          <a:endParaRPr lang="ru-RU"/>
        </a:p>
      </dgm:t>
    </dgm:pt>
    <dgm:pt modelId="{9CF5D075-71C9-4BAB-BD0C-303DD3C65C1C}" type="sibTrans" cxnId="{9AB2DD07-A936-4394-A107-B7ABEB2CC457}">
      <dgm:prSet/>
      <dgm:spPr/>
      <dgm:t>
        <a:bodyPr/>
        <a:lstStyle/>
        <a:p>
          <a:endParaRPr lang="ru-RU"/>
        </a:p>
      </dgm:t>
    </dgm:pt>
    <dgm:pt modelId="{B7AA0881-95AF-49FE-B055-A4C95CE5D696}" type="pres">
      <dgm:prSet presAssocID="{0CBB784A-2FC9-4F90-B2BA-62608D666C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D3E368-2394-4068-8978-E39EB505A4B7}" type="pres">
      <dgm:prSet presAssocID="{10D8786E-2EAB-4333-964D-6480DC5B3E2A}" presName="vertFlow" presStyleCnt="0"/>
      <dgm:spPr/>
    </dgm:pt>
    <dgm:pt modelId="{F364A392-D160-455E-832B-0337F6DCB802}" type="pres">
      <dgm:prSet presAssocID="{10D8786E-2EAB-4333-964D-6480DC5B3E2A}" presName="header" presStyleLbl="node1" presStyleIdx="0" presStyleCnt="3" custScaleX="58824" custScaleY="144023" custLinFactY="-100000" custLinFactNeighborX="4219" custLinFactNeighborY="-164549"/>
      <dgm:spPr/>
      <dgm:t>
        <a:bodyPr/>
        <a:lstStyle/>
        <a:p>
          <a:endParaRPr lang="ru-RU"/>
        </a:p>
      </dgm:t>
    </dgm:pt>
    <dgm:pt modelId="{0ABFBB61-DF17-4DB1-A7BB-706A4FAF24E8}" type="pres">
      <dgm:prSet presAssocID="{368F3C22-C5BB-408D-B986-3FD2761C8972}" presName="parTrans" presStyleLbl="sibTrans2D1" presStyleIdx="0" presStyleCnt="3"/>
      <dgm:spPr/>
      <dgm:t>
        <a:bodyPr/>
        <a:lstStyle/>
        <a:p>
          <a:endParaRPr lang="ru-RU"/>
        </a:p>
      </dgm:t>
    </dgm:pt>
    <dgm:pt modelId="{218B8E26-4801-408D-B585-D8280B8D42B0}" type="pres">
      <dgm:prSet presAssocID="{85D6698C-9ED1-468D-AB79-A10F43991E55}" presName="child" presStyleLbl="alignAccFollowNode1" presStyleIdx="0" presStyleCnt="3" custScaleX="104714" custScaleY="766571" custLinFactNeighborX="5428" custLinFactNeighborY="-958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1CBDB-B356-4065-B817-09B8F9D3A2AA}" type="pres">
      <dgm:prSet presAssocID="{10D8786E-2EAB-4333-964D-6480DC5B3E2A}" presName="hSp" presStyleCnt="0"/>
      <dgm:spPr/>
    </dgm:pt>
    <dgm:pt modelId="{9914A3BB-3152-4ECD-9138-A9C3AC41F47F}" type="pres">
      <dgm:prSet presAssocID="{82DD2165-096F-4D91-86E3-1B2AAD5C15A0}" presName="vertFlow" presStyleCnt="0"/>
      <dgm:spPr/>
    </dgm:pt>
    <dgm:pt modelId="{E2EED9D8-24B4-4624-ACB2-6D72ACCE1AD0}" type="pres">
      <dgm:prSet presAssocID="{82DD2165-096F-4D91-86E3-1B2AAD5C15A0}" presName="header" presStyleLbl="node1" presStyleIdx="1" presStyleCnt="3" custScaleX="58824" custScaleY="141954" custLinFactY="-100000" custLinFactNeighborX="268" custLinFactNeighborY="-157867"/>
      <dgm:spPr/>
      <dgm:t>
        <a:bodyPr/>
        <a:lstStyle/>
        <a:p>
          <a:endParaRPr lang="ru-RU"/>
        </a:p>
      </dgm:t>
    </dgm:pt>
    <dgm:pt modelId="{ED532969-6E98-4A49-9FC6-2CFF184B3420}" type="pres">
      <dgm:prSet presAssocID="{28533F5D-45B7-4B1F-8419-0D72BB19EA75}" presName="parTrans" presStyleLbl="sibTrans2D1" presStyleIdx="1" presStyleCnt="3"/>
      <dgm:spPr/>
      <dgm:t>
        <a:bodyPr/>
        <a:lstStyle/>
        <a:p>
          <a:endParaRPr lang="ru-RU"/>
        </a:p>
      </dgm:t>
    </dgm:pt>
    <dgm:pt modelId="{65BECAD6-8967-4DA8-B47B-53C9E9B8079E}" type="pres">
      <dgm:prSet presAssocID="{8A5558BE-0446-4155-9265-FCCA88F94B2C}" presName="child" presStyleLbl="alignAccFollowNode1" presStyleIdx="1" presStyleCnt="3" custScaleX="105227" custScaleY="768640" custLinFactNeighborX="3194" custLinFactNeighborY="-958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B485B-9A36-4830-A8CD-86F1A7446F55}" type="pres">
      <dgm:prSet presAssocID="{82DD2165-096F-4D91-86E3-1B2AAD5C15A0}" presName="hSp" presStyleCnt="0"/>
      <dgm:spPr/>
    </dgm:pt>
    <dgm:pt modelId="{C4501F59-57BB-4CFB-86B8-4446D4499E44}" type="pres">
      <dgm:prSet presAssocID="{DC1789B9-9CBD-458D-B898-737F919549E7}" presName="vertFlow" presStyleCnt="0"/>
      <dgm:spPr/>
    </dgm:pt>
    <dgm:pt modelId="{357ECC57-9DF4-4327-808B-AEDBAC07DEEE}" type="pres">
      <dgm:prSet presAssocID="{DC1789B9-9CBD-458D-B898-737F919549E7}" presName="header" presStyleLbl="node1" presStyleIdx="2" presStyleCnt="3" custScaleX="58824" custScaleY="144022" custLinFactY="-100000" custLinFactNeighborX="-1077" custLinFactNeighborY="-164550"/>
      <dgm:spPr/>
      <dgm:t>
        <a:bodyPr/>
        <a:lstStyle/>
        <a:p>
          <a:endParaRPr lang="ru-RU"/>
        </a:p>
      </dgm:t>
    </dgm:pt>
    <dgm:pt modelId="{8AE4486E-1AB2-458F-A219-A3952EBD4592}" type="pres">
      <dgm:prSet presAssocID="{534E112E-2AC8-40CC-B7CA-D9AF4E4CBF0B}" presName="parTrans" presStyleLbl="sibTrans2D1" presStyleIdx="2" presStyleCnt="3"/>
      <dgm:spPr/>
      <dgm:t>
        <a:bodyPr/>
        <a:lstStyle/>
        <a:p>
          <a:endParaRPr lang="ru-RU"/>
        </a:p>
      </dgm:t>
    </dgm:pt>
    <dgm:pt modelId="{AAFD17F8-18A4-4385-8840-9155E65612A8}" type="pres">
      <dgm:prSet presAssocID="{904998BC-0702-4472-B795-7542D94B0558}" presName="child" presStyleLbl="alignAccFollowNode1" presStyleIdx="2" presStyleCnt="3" custScaleX="97353" custScaleY="764355" custLinFactNeighborX="-1459" custLinFactNeighborY="-958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4AA2BF-3B0A-4059-93AC-9E869C2859CD}" type="presOf" srcId="{10D8786E-2EAB-4333-964D-6480DC5B3E2A}" destId="{F364A392-D160-455E-832B-0337F6DCB802}" srcOrd="0" destOrd="0" presId="urn:microsoft.com/office/officeart/2005/8/layout/lProcess1"/>
    <dgm:cxn modelId="{87B5F8B6-7C76-43AA-B788-68818E1AB7B2}" type="presOf" srcId="{28533F5D-45B7-4B1F-8419-0D72BB19EA75}" destId="{ED532969-6E98-4A49-9FC6-2CFF184B3420}" srcOrd="0" destOrd="0" presId="urn:microsoft.com/office/officeart/2005/8/layout/lProcess1"/>
    <dgm:cxn modelId="{B6B4A9D8-6B65-4A0D-B5FE-22A98AF7C1E0}" type="presOf" srcId="{0CBB784A-2FC9-4F90-B2BA-62608D666C68}" destId="{B7AA0881-95AF-49FE-B055-A4C95CE5D696}" srcOrd="0" destOrd="0" presId="urn:microsoft.com/office/officeart/2005/8/layout/lProcess1"/>
    <dgm:cxn modelId="{89CC61E0-9A0A-4FD6-A658-7DCC419CEF1F}" type="presOf" srcId="{904998BC-0702-4472-B795-7542D94B0558}" destId="{AAFD17F8-18A4-4385-8840-9155E65612A8}" srcOrd="0" destOrd="0" presId="urn:microsoft.com/office/officeart/2005/8/layout/lProcess1"/>
    <dgm:cxn modelId="{77FE3380-24B3-461C-B24D-C8F406F66BA7}" type="presOf" srcId="{534E112E-2AC8-40CC-B7CA-D9AF4E4CBF0B}" destId="{8AE4486E-1AB2-458F-A219-A3952EBD4592}" srcOrd="0" destOrd="0" presId="urn:microsoft.com/office/officeart/2005/8/layout/lProcess1"/>
    <dgm:cxn modelId="{2E2B1844-023F-46DF-86D6-934A4C3A76E8}" type="presOf" srcId="{8A5558BE-0446-4155-9265-FCCA88F94B2C}" destId="{65BECAD6-8967-4DA8-B47B-53C9E9B8079E}" srcOrd="0" destOrd="0" presId="urn:microsoft.com/office/officeart/2005/8/layout/lProcess1"/>
    <dgm:cxn modelId="{7F02E177-6FC6-4D86-A523-3B34A697EF97}" srcId="{DC1789B9-9CBD-458D-B898-737F919549E7}" destId="{904998BC-0702-4472-B795-7542D94B0558}" srcOrd="0" destOrd="0" parTransId="{534E112E-2AC8-40CC-B7CA-D9AF4E4CBF0B}" sibTransId="{1F7D9BB0-2D24-4A28-A6F1-109B5332BFD5}"/>
    <dgm:cxn modelId="{1E6D4F95-502B-4AC0-8B94-B2BD4CD6791D}" type="presOf" srcId="{DC1789B9-9CBD-458D-B898-737F919549E7}" destId="{357ECC57-9DF4-4327-808B-AEDBAC07DEEE}" srcOrd="0" destOrd="0" presId="urn:microsoft.com/office/officeart/2005/8/layout/lProcess1"/>
    <dgm:cxn modelId="{9AB2DD07-A936-4394-A107-B7ABEB2CC457}" srcId="{82DD2165-096F-4D91-86E3-1B2AAD5C15A0}" destId="{8A5558BE-0446-4155-9265-FCCA88F94B2C}" srcOrd="0" destOrd="0" parTransId="{28533F5D-45B7-4B1F-8419-0D72BB19EA75}" sibTransId="{9CF5D075-71C9-4BAB-BD0C-303DD3C65C1C}"/>
    <dgm:cxn modelId="{C922C098-D2A2-44D1-85BB-DC55017B9690}" srcId="{0CBB784A-2FC9-4F90-B2BA-62608D666C68}" destId="{10D8786E-2EAB-4333-964D-6480DC5B3E2A}" srcOrd="0" destOrd="0" parTransId="{8638B1FE-6DB2-4108-954B-56782EDDB91D}" sibTransId="{B36DB977-FF5B-47A0-B6A5-3E4A2F596B76}"/>
    <dgm:cxn modelId="{FC4DE35A-66F4-4EA8-AFA4-1490FD2CA42E}" srcId="{0CBB784A-2FC9-4F90-B2BA-62608D666C68}" destId="{DC1789B9-9CBD-458D-B898-737F919549E7}" srcOrd="2" destOrd="0" parTransId="{1CF64F1E-CBF4-424B-8D9C-0FAD91248967}" sibTransId="{32BABC27-35C0-4485-8FB8-B744C79372AF}"/>
    <dgm:cxn modelId="{32220C18-C080-4694-9874-2FB50B1D00B4}" type="presOf" srcId="{82DD2165-096F-4D91-86E3-1B2AAD5C15A0}" destId="{E2EED9D8-24B4-4624-ACB2-6D72ACCE1AD0}" srcOrd="0" destOrd="0" presId="urn:microsoft.com/office/officeart/2005/8/layout/lProcess1"/>
    <dgm:cxn modelId="{FCE08929-495F-4E12-9913-C094790386B0}" type="presOf" srcId="{85D6698C-9ED1-468D-AB79-A10F43991E55}" destId="{218B8E26-4801-408D-B585-D8280B8D42B0}" srcOrd="0" destOrd="0" presId="urn:microsoft.com/office/officeart/2005/8/layout/lProcess1"/>
    <dgm:cxn modelId="{46A6BF41-499B-4C39-9D33-92F22510191B}" type="presOf" srcId="{368F3C22-C5BB-408D-B986-3FD2761C8972}" destId="{0ABFBB61-DF17-4DB1-A7BB-706A4FAF24E8}" srcOrd="0" destOrd="0" presId="urn:microsoft.com/office/officeart/2005/8/layout/lProcess1"/>
    <dgm:cxn modelId="{693373BE-ECEC-4A08-A711-FB248EFC49D8}" srcId="{10D8786E-2EAB-4333-964D-6480DC5B3E2A}" destId="{85D6698C-9ED1-468D-AB79-A10F43991E55}" srcOrd="0" destOrd="0" parTransId="{368F3C22-C5BB-408D-B986-3FD2761C8972}" sibTransId="{AD02C960-E648-4BD1-887C-A4CACCAB01CF}"/>
    <dgm:cxn modelId="{7FBAEFD2-8706-474A-8E9D-740249F68064}" srcId="{0CBB784A-2FC9-4F90-B2BA-62608D666C68}" destId="{82DD2165-096F-4D91-86E3-1B2AAD5C15A0}" srcOrd="1" destOrd="0" parTransId="{BCEBDE1F-1339-432A-967B-4D907EE013FD}" sibTransId="{407DF9F6-D7DF-4BCF-807D-8E625BA9DDDC}"/>
    <dgm:cxn modelId="{3474D84E-AD5A-42D0-8196-EC46FDA70435}" type="presParOf" srcId="{B7AA0881-95AF-49FE-B055-A4C95CE5D696}" destId="{53D3E368-2394-4068-8978-E39EB505A4B7}" srcOrd="0" destOrd="0" presId="urn:microsoft.com/office/officeart/2005/8/layout/lProcess1"/>
    <dgm:cxn modelId="{F2F487E0-30F2-44CA-BBD5-BEC90E06EB46}" type="presParOf" srcId="{53D3E368-2394-4068-8978-E39EB505A4B7}" destId="{F364A392-D160-455E-832B-0337F6DCB802}" srcOrd="0" destOrd="0" presId="urn:microsoft.com/office/officeart/2005/8/layout/lProcess1"/>
    <dgm:cxn modelId="{ED96D9E9-9116-4DF3-BFE9-D9A19BED56D3}" type="presParOf" srcId="{53D3E368-2394-4068-8978-E39EB505A4B7}" destId="{0ABFBB61-DF17-4DB1-A7BB-706A4FAF24E8}" srcOrd="1" destOrd="0" presId="urn:microsoft.com/office/officeart/2005/8/layout/lProcess1"/>
    <dgm:cxn modelId="{C6DCF6BE-632F-4822-B428-5F29E129F341}" type="presParOf" srcId="{53D3E368-2394-4068-8978-E39EB505A4B7}" destId="{218B8E26-4801-408D-B585-D8280B8D42B0}" srcOrd="2" destOrd="0" presId="urn:microsoft.com/office/officeart/2005/8/layout/lProcess1"/>
    <dgm:cxn modelId="{07311D5C-80A7-4B7B-9E85-141C399A4059}" type="presParOf" srcId="{B7AA0881-95AF-49FE-B055-A4C95CE5D696}" destId="{3291CBDB-B356-4065-B817-09B8F9D3A2AA}" srcOrd="1" destOrd="0" presId="urn:microsoft.com/office/officeart/2005/8/layout/lProcess1"/>
    <dgm:cxn modelId="{0153D14E-C345-4D46-9E5C-19726EEE2BD1}" type="presParOf" srcId="{B7AA0881-95AF-49FE-B055-A4C95CE5D696}" destId="{9914A3BB-3152-4ECD-9138-A9C3AC41F47F}" srcOrd="2" destOrd="0" presId="urn:microsoft.com/office/officeart/2005/8/layout/lProcess1"/>
    <dgm:cxn modelId="{7974DE1F-A6CE-4AA6-9A9E-A57E758578FC}" type="presParOf" srcId="{9914A3BB-3152-4ECD-9138-A9C3AC41F47F}" destId="{E2EED9D8-24B4-4624-ACB2-6D72ACCE1AD0}" srcOrd="0" destOrd="0" presId="urn:microsoft.com/office/officeart/2005/8/layout/lProcess1"/>
    <dgm:cxn modelId="{8242E36B-C986-4E76-8AF1-C7BEED981718}" type="presParOf" srcId="{9914A3BB-3152-4ECD-9138-A9C3AC41F47F}" destId="{ED532969-6E98-4A49-9FC6-2CFF184B3420}" srcOrd="1" destOrd="0" presId="urn:microsoft.com/office/officeart/2005/8/layout/lProcess1"/>
    <dgm:cxn modelId="{128FE4AC-0508-4958-AE98-6C795E524904}" type="presParOf" srcId="{9914A3BB-3152-4ECD-9138-A9C3AC41F47F}" destId="{65BECAD6-8967-4DA8-B47B-53C9E9B8079E}" srcOrd="2" destOrd="0" presId="urn:microsoft.com/office/officeart/2005/8/layout/lProcess1"/>
    <dgm:cxn modelId="{9C9D203E-A596-4ED6-B045-B7C79D6BBAE0}" type="presParOf" srcId="{B7AA0881-95AF-49FE-B055-A4C95CE5D696}" destId="{380B485B-9A36-4830-A8CD-86F1A7446F55}" srcOrd="3" destOrd="0" presId="urn:microsoft.com/office/officeart/2005/8/layout/lProcess1"/>
    <dgm:cxn modelId="{A8D384D3-C38C-4489-8A59-E12D6CC1632E}" type="presParOf" srcId="{B7AA0881-95AF-49FE-B055-A4C95CE5D696}" destId="{C4501F59-57BB-4CFB-86B8-4446D4499E44}" srcOrd="4" destOrd="0" presId="urn:microsoft.com/office/officeart/2005/8/layout/lProcess1"/>
    <dgm:cxn modelId="{EC1BAE26-61CC-44C7-B672-6EDAE930D3EB}" type="presParOf" srcId="{C4501F59-57BB-4CFB-86B8-4446D4499E44}" destId="{357ECC57-9DF4-4327-808B-AEDBAC07DEEE}" srcOrd="0" destOrd="0" presId="urn:microsoft.com/office/officeart/2005/8/layout/lProcess1"/>
    <dgm:cxn modelId="{7165AF78-FC99-4FFF-A8E6-EBECB9170905}" type="presParOf" srcId="{C4501F59-57BB-4CFB-86B8-4446D4499E44}" destId="{8AE4486E-1AB2-458F-A219-A3952EBD4592}" srcOrd="1" destOrd="0" presId="urn:microsoft.com/office/officeart/2005/8/layout/lProcess1"/>
    <dgm:cxn modelId="{A95051EA-4A17-4E17-A970-7787F7D9DE2F}" type="presParOf" srcId="{C4501F59-57BB-4CFB-86B8-4446D4499E44}" destId="{AAFD17F8-18A4-4385-8840-9155E65612A8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4A392-D160-455E-832B-0337F6DCB802}">
      <dsp:nvSpPr>
        <dsp:cNvPr id="0" name=""/>
        <dsp:cNvSpPr/>
      </dsp:nvSpPr>
      <dsp:spPr>
        <a:xfrm>
          <a:off x="1481545" y="0"/>
          <a:ext cx="1150412" cy="704159"/>
        </a:xfrm>
        <a:prstGeom prst="roundRect">
          <a:avLst>
            <a:gd name="adj" fmla="val 10000"/>
          </a:avLst>
        </a:prstGeom>
        <a:gradFill rotWithShape="0">
          <a:gsLst>
            <a:gs pos="43000">
              <a:srgbClr val="FFEFD1"/>
            </a:gs>
            <a:gs pos="89500">
              <a:srgbClr val="E1D7BA">
                <a:lumMod val="85000"/>
                <a:lumOff val="15000"/>
                <a:alpha val="85000"/>
              </a:srgbClr>
            </a:gs>
            <a:gs pos="79000">
              <a:srgbClr val="F0EBD5"/>
            </a:gs>
            <a:gs pos="100000">
              <a:srgbClr val="D1C39F"/>
            </a:gs>
          </a:gsLst>
          <a:lin ang="5400000" scaled="0"/>
        </a:gradFill>
        <a:ln w="15875" cap="flat" cmpd="sng" algn="ctr">
          <a:solidFill>
            <a:srgbClr val="33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solidFill>
                <a:schemeClr val="tx1"/>
              </a:solidFill>
            </a:rPr>
            <a:t>1</a:t>
          </a:r>
          <a:endParaRPr lang="ru-RU" sz="4100" kern="1200" dirty="0">
            <a:solidFill>
              <a:schemeClr val="tx1"/>
            </a:solidFill>
          </a:endParaRPr>
        </a:p>
      </dsp:txBody>
      <dsp:txXfrm>
        <a:off x="1502169" y="20624"/>
        <a:ext cx="1109164" cy="662911"/>
      </dsp:txXfrm>
    </dsp:sp>
    <dsp:sp modelId="{0ABFBB61-DF17-4DB1-A7BB-706A4FAF24E8}">
      <dsp:nvSpPr>
        <dsp:cNvPr id="0" name=""/>
        <dsp:cNvSpPr/>
      </dsp:nvSpPr>
      <dsp:spPr>
        <a:xfrm rot="5363619">
          <a:off x="2058502" y="665414"/>
          <a:ext cx="4036" cy="8556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B8E26-4801-408D-B585-D8280B8D42B0}">
      <dsp:nvSpPr>
        <dsp:cNvPr id="0" name=""/>
        <dsp:cNvSpPr/>
      </dsp:nvSpPr>
      <dsp:spPr>
        <a:xfrm>
          <a:off x="1056457" y="712231"/>
          <a:ext cx="2047876" cy="374792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Прогноз социально-экономического развития </a:t>
          </a: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города Глазова </a:t>
          </a: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на </a:t>
          </a: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2024-2026г</a:t>
          </a: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116437" y="772211"/>
        <a:ext cx="1927916" cy="3627968"/>
      </dsp:txXfrm>
    </dsp:sp>
    <dsp:sp modelId="{E2EED9D8-24B4-4624-ACB2-6D72ACCE1AD0}">
      <dsp:nvSpPr>
        <dsp:cNvPr id="0" name=""/>
        <dsp:cNvSpPr/>
      </dsp:nvSpPr>
      <dsp:spPr>
        <a:xfrm>
          <a:off x="3730964" y="0"/>
          <a:ext cx="1150412" cy="694043"/>
        </a:xfrm>
        <a:prstGeom prst="roundRect">
          <a:avLst>
            <a:gd name="adj" fmla="val 10000"/>
          </a:avLst>
        </a:prstGeom>
        <a:gradFill rotWithShape="0">
          <a:gsLst>
            <a:gs pos="43000">
              <a:srgbClr val="FFEFD1"/>
            </a:gs>
            <a:gs pos="89500">
              <a:srgbClr val="E1D7BA">
                <a:lumMod val="85000"/>
                <a:lumOff val="15000"/>
                <a:alpha val="85000"/>
              </a:srgbClr>
            </a:gs>
            <a:gs pos="79000">
              <a:srgbClr val="F0EBD5"/>
            </a:gs>
            <a:gs pos="100000">
              <a:srgbClr val="D1C39F"/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solidFill>
                <a:schemeClr val="tx1"/>
              </a:solidFill>
            </a:rPr>
            <a:t>2</a:t>
          </a:r>
          <a:endParaRPr lang="ru-RU" sz="4100" kern="1200" dirty="0">
            <a:solidFill>
              <a:schemeClr val="tx1"/>
            </a:solidFill>
          </a:endParaRPr>
        </a:p>
      </dsp:txBody>
      <dsp:txXfrm>
        <a:off x="3751292" y="20328"/>
        <a:ext cx="1109756" cy="653387"/>
      </dsp:txXfrm>
    </dsp:sp>
    <dsp:sp modelId="{ED532969-6E98-4A49-9FC6-2CFF184B3420}">
      <dsp:nvSpPr>
        <dsp:cNvPr id="0" name=""/>
        <dsp:cNvSpPr/>
      </dsp:nvSpPr>
      <dsp:spPr>
        <a:xfrm rot="5311967">
          <a:off x="4313143" y="655299"/>
          <a:ext cx="4037" cy="8556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ECAD6-8967-4DA8-B47B-53C9E9B8079E}">
      <dsp:nvSpPr>
        <dsp:cNvPr id="0" name=""/>
        <dsp:cNvSpPr/>
      </dsp:nvSpPr>
      <dsp:spPr>
        <a:xfrm>
          <a:off x="3334439" y="702116"/>
          <a:ext cx="2057908" cy="37580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Основные направления бюджетной и налоговой политики </a:t>
          </a: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города Глазова </a:t>
          </a: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(Постановление Администрации города Глазова от </a:t>
          </a: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05.10.23г</a:t>
          </a: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. №</a:t>
          </a: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11/22)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394713" y="762390"/>
        <a:ext cx="1937360" cy="3637496"/>
      </dsp:txXfrm>
    </dsp:sp>
    <dsp:sp modelId="{357ECC57-9DF4-4327-808B-AEDBAC07DEEE}">
      <dsp:nvSpPr>
        <dsp:cNvPr id="0" name=""/>
        <dsp:cNvSpPr/>
      </dsp:nvSpPr>
      <dsp:spPr>
        <a:xfrm>
          <a:off x="5959370" y="0"/>
          <a:ext cx="1150412" cy="704154"/>
        </a:xfrm>
        <a:prstGeom prst="roundRect">
          <a:avLst>
            <a:gd name="adj" fmla="val 10000"/>
          </a:avLst>
        </a:prstGeom>
        <a:gradFill rotWithShape="0">
          <a:gsLst>
            <a:gs pos="43000">
              <a:srgbClr val="FFEFD1"/>
            </a:gs>
            <a:gs pos="89500">
              <a:srgbClr val="E1D7BA">
                <a:lumMod val="85000"/>
                <a:lumOff val="15000"/>
                <a:alpha val="85000"/>
              </a:srgbClr>
            </a:gs>
            <a:gs pos="79000">
              <a:srgbClr val="F0EBD5"/>
            </a:gs>
            <a:gs pos="100000">
              <a:srgbClr val="D1C39F"/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solidFill>
                <a:schemeClr val="tx1"/>
              </a:solidFill>
            </a:rPr>
            <a:t>3</a:t>
          </a:r>
          <a:endParaRPr lang="ru-RU" sz="4100" kern="1200" dirty="0">
            <a:solidFill>
              <a:schemeClr val="tx1"/>
            </a:solidFill>
          </a:endParaRPr>
        </a:p>
      </dsp:txBody>
      <dsp:txXfrm>
        <a:off x="5979994" y="20624"/>
        <a:ext cx="1109164" cy="662906"/>
      </dsp:txXfrm>
    </dsp:sp>
    <dsp:sp modelId="{8AE4486E-1AB2-458F-A219-A3952EBD4592}">
      <dsp:nvSpPr>
        <dsp:cNvPr id="0" name=""/>
        <dsp:cNvSpPr/>
      </dsp:nvSpPr>
      <dsp:spPr>
        <a:xfrm rot="5411523">
          <a:off x="6531364" y="665410"/>
          <a:ext cx="4036" cy="8556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D17F8-18A4-4385-8840-9155E65612A8}">
      <dsp:nvSpPr>
        <dsp:cNvPr id="0" name=""/>
        <dsp:cNvSpPr/>
      </dsp:nvSpPr>
      <dsp:spPr>
        <a:xfrm>
          <a:off x="5575146" y="712227"/>
          <a:ext cx="1903918" cy="37370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Муниципальные программы </a:t>
          </a:r>
          <a:r>
            <a:rPr lang="ru-RU" sz="1400" kern="1200" dirty="0" smtClean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города Глазова</a:t>
          </a:r>
          <a:endParaRPr lang="ru-RU" sz="1400" b="1" kern="1200" dirty="0"/>
        </a:p>
      </dsp:txBody>
      <dsp:txXfrm>
        <a:off x="5630910" y="767991"/>
        <a:ext cx="1792390" cy="3625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856" tIns="47928" rIns="95856" bIns="47928" numCol="1" anchor="t" anchorCtr="0" compatLnSpc="1">
            <a:prstTxWarp prst="textNoShape">
              <a:avLst/>
            </a:prstTxWarp>
          </a:bodyPr>
          <a:lstStyle>
            <a:lvl1pPr defTabSz="884238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856" tIns="47928" rIns="95856" bIns="47928" numCol="1" anchor="t" anchorCtr="0" compatLnSpc="1">
            <a:prstTxWarp prst="textNoShape">
              <a:avLst/>
            </a:prstTxWarp>
          </a:bodyPr>
          <a:lstStyle>
            <a:lvl1pPr algn="r" defTabSz="884238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FF131970-0FC0-41B6-8CE2-9B7D93CF3883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2950"/>
            <a:ext cx="4932363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687888"/>
            <a:ext cx="543877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856" tIns="47928" rIns="95856" bIns="479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856" tIns="47928" rIns="95856" bIns="47928" numCol="1" anchor="b" anchorCtr="0" compatLnSpc="1">
            <a:prstTxWarp prst="textNoShape">
              <a:avLst/>
            </a:prstTxWarp>
          </a:bodyPr>
          <a:lstStyle>
            <a:lvl1pPr defTabSz="884238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856" tIns="47928" rIns="95856" bIns="47928" numCol="1" anchor="b" anchorCtr="0" compatLnSpc="1">
            <a:prstTxWarp prst="textNoShape">
              <a:avLst/>
            </a:prstTxWarp>
          </a:bodyPr>
          <a:lstStyle>
            <a:lvl1pPr algn="r" defTabSz="884238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0D7344B7-6AD4-4AF5-AFDA-A176B8BDF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18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280CB3-B9D1-45D1-AA3B-20AFAAACE85A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9028" name="Номер слайда 3"/>
          <p:cNvSpPr txBox="1">
            <a:spLocks noGrp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884238"/>
            <a:fld id="{1B9617CC-FD6B-4356-8941-CCE3230FC601}" type="slidenum">
              <a:rPr lang="ru-RU" sz="1300">
                <a:latin typeface="Calibri" pitchFamily="34" charset="0"/>
              </a:rPr>
              <a:pPr algn="r" defTabSz="884238"/>
              <a:t>8</a:t>
            </a:fld>
            <a:endParaRPr lang="ru-RU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917687-C330-4CCE-AC91-2B45CC013669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5DD15-AB1B-4F7F-8E5D-5A66B605152F}" type="slidenum">
              <a:rPr lang="ru-RU" smtClean="0">
                <a:solidFill>
                  <a:srgbClr val="000000"/>
                </a:solidFill>
              </a:rPr>
              <a:pPr/>
              <a:t>19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96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7AC9E-AEA6-4903-AF06-499892D44D1C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19A9FA-4D07-4343-AA7B-40884845D36B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7827" name="Номер слайда 3"/>
          <p:cNvSpPr txBox="1">
            <a:spLocks noGrp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884238"/>
            <a:fld id="{2F610DE8-C344-4A8E-A96D-B32B41F06345}" type="slidenum">
              <a:rPr lang="ru-RU" sz="1300">
                <a:solidFill>
                  <a:srgbClr val="000000"/>
                </a:solidFill>
                <a:latin typeface="Calibri" pitchFamily="34" charset="0"/>
              </a:rPr>
              <a:pPr algn="r" defTabSz="884238"/>
              <a:t>38</a:t>
            </a:fld>
            <a:endParaRPr lang="ru-RU" sz="13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0115" name="Номер слайда 3"/>
          <p:cNvSpPr txBox="1">
            <a:spLocks noGrp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6" tIns="47928" rIns="95856" bIns="47928" anchor="b"/>
          <a:lstStyle/>
          <a:p>
            <a:pPr algn="r" defTabSz="884238"/>
            <a:fld id="{46FE88C7-0AA3-40BE-AC50-10BCC61C89CA}" type="slidenum">
              <a:rPr lang="ru-RU" sz="1300">
                <a:solidFill>
                  <a:srgbClr val="000000"/>
                </a:solidFill>
                <a:latin typeface="Calibri" pitchFamily="34" charset="0"/>
              </a:rPr>
              <a:pPr algn="r" defTabSz="884238"/>
              <a:t>39</a:t>
            </a:fld>
            <a:endParaRPr lang="ru-RU" sz="13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BC83078-6880-4277-814B-91839FF5B2C5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D3646EE8-A443-4563-BFD3-3D21D72FB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53781B85-8131-43FE-8BC2-D40B6B8646A6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AEE77727-0B75-41C6-8063-8D169A434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79B9002B-0C9B-451B-9CC2-765C2EDAF222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B01CBEDE-6709-43D5-BE84-C4886668B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D90E7CAE-807A-4FEB-A6C1-75FAD404C062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5722B91-A55E-4F89-8438-848D0B218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B5065FF1-A010-46DF-A1C6-967E320BF520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C28E2CC3-4A72-4B45-A480-0887604E4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A4B1627-CDD7-4AD7-998B-234C71DC49C5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9009C0CB-0165-4F96-A944-260D22D7C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D29F38B4-851E-470A-AF1C-3AC8EF315CBF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A038ECE6-3533-4DE4-86D7-03C7CC398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DF9F6C7C-9964-4AA2-98AA-60ABE6DE574A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34ADFCA7-EE20-4ADA-9DEE-84935BDD7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0FC843A-D9BA-49BF-A6B6-9334DAFD8776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2FDA696-9AA7-4BB2-90C4-AF10B5CD2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16CB57C-B974-4B08-B933-A8ADB5753D13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A909C79F-E0EB-4383-BED6-7FE9C5C12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CF573777-296B-4C74-9CEE-731B3C523F67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D525A033-4CFB-4840-BD8D-E4052DA2E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288A707-72E6-4193-9122-B21F421EAFF7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5F5409EF-3B9C-47CE-8E3D-6F9CD4D24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DB8B599-E5C2-45EE-9EE6-F424CD9E7C82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6818FB3C-8AD6-4189-A61C-DB854026C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D7C138A1-D55C-4E1B-9A10-77E580137181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D4D52B89-C173-4A07-8161-3C2AAB66E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81DFA57-D68F-4ABB-9EF6-CC2B96920FEA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A4990967-9EA4-4084-BCC4-3A0C8B9D7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F8AE864-E1AE-4FF5-BB93-CA5EE54DC03B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09E3FA8-2986-4CF4-91BD-D7CC76882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DB769EE9-FA97-497B-8EEA-508C8079F2C3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3C3EE9B9-E40E-4ED3-8137-8953FE4AF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678C15D5-E5D8-478C-B994-27DD53E3DE7D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770615A6-44B6-4C6F-8873-864C469B6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B6813F99-543B-4474-8036-63E135CBB51E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0C089C9-5D7F-4D75-BD48-99697E02A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B7C4A0E-8DB1-4ED2-9EFC-3356A6D88E4B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D35559E8-C239-4364-9750-BF88C5D1F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DBE6B5D1-54AF-4EC7-B60A-A19017BC65BC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E31FFC0-74E2-49F9-BD53-04D353FC3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D42E4AC4-FD18-42F3-96AC-73907D1DF97C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7C841667-FA4F-4FA3-B198-1A0438658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91CC53D-7E56-4F15-A00B-980739075512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E9EBD77-3245-4A30-9D31-07D4E63F0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62584BB8-88D6-4FFD-B342-AA6A9B169853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600A8F3-3B7C-46AB-8FA3-7CAB46416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C6039E4B-3052-4C25-89B6-FC51CA1D89C3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30A179AD-6224-4F56-BBE4-6A0F8EA85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3DAF3EEA-1156-49FC-8EAC-7456AEB5CF06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B367E3C0-6C8A-4AE0-BBB9-3D233292A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7FEA68AF-5596-4A76-94F5-DDF0D3095D22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B7D19D4-2A92-4264-ABB1-C86410648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93198BCB-025A-4430-8523-AB64361FB0F5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811B4F8-B172-4B8E-94A5-5C7D3FB9D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9D4C37D2-EEE7-4949-A4EB-DEE1F99C998C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96504BD8-6C30-49F8-85DE-61DAB35DC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F4D3445-5DB2-470E-89CE-7FA148B9124A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9E2C627-5DC7-4236-BFE0-8CFD1A840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D7BC4D80-91EA-4611-882C-F019432EF3C7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69238C23-0BA5-4C0C-9C3C-944D2AB94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12FE4C8-6082-4709-9FDE-F4C59345C794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B928F3E6-06CD-469F-9BD1-40F753E58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2F70E53-7E5B-4E3B-947E-70A4875EF7CA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81D8FB6-B637-4C95-A429-A66F05098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3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D2748F7-6F80-4881-AD61-A5DF20FAE5A5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3B03653-BCEB-4E94-A12C-835C4A994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58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29C605-EE81-452C-BD66-5472E32DB823}" type="datetimeFigureOut">
              <a:rPr lang="ru-RU"/>
              <a:pPr>
                <a:defRPr/>
              </a:pPr>
              <a:t>29.12.2023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5ECB57E-C31B-4280-A8EC-256E22235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jpeg"/><Relationship Id="rId2" Type="http://schemas.openxmlformats.org/officeDocument/2006/relationships/image" Target="../media/image33.pn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3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jpeg"/><Relationship Id="rId4" Type="http://schemas.openxmlformats.org/officeDocument/2006/relationships/image" Target="../media/image54.png"/><Relationship Id="rId9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4.png"/><Relationship Id="rId7" Type="http://schemas.openxmlformats.org/officeDocument/2006/relationships/image" Target="../media/image7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75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9.png"/><Relationship Id="rId7" Type="http://schemas.openxmlformats.org/officeDocument/2006/relationships/image" Target="../media/image8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10" Type="http://schemas.openxmlformats.org/officeDocument/2006/relationships/image" Target="../media/image84.jpeg"/><Relationship Id="rId4" Type="http://schemas.openxmlformats.org/officeDocument/2006/relationships/image" Target="../media/image80.png"/><Relationship Id="rId9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jpeg"/><Relationship Id="rId3" Type="http://schemas.openxmlformats.org/officeDocument/2006/relationships/image" Target="../media/image79.png"/><Relationship Id="rId7" Type="http://schemas.openxmlformats.org/officeDocument/2006/relationships/image" Target="../media/image85.png"/><Relationship Id="rId12" Type="http://schemas.openxmlformats.org/officeDocument/2006/relationships/image" Target="../media/image90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11" Type="http://schemas.openxmlformats.org/officeDocument/2006/relationships/image" Target="../media/image89.png"/><Relationship Id="rId5" Type="http://schemas.openxmlformats.org/officeDocument/2006/relationships/image" Target="../media/image34.png"/><Relationship Id="rId10" Type="http://schemas.openxmlformats.org/officeDocument/2006/relationships/image" Target="../media/image88.png"/><Relationship Id="rId4" Type="http://schemas.openxmlformats.org/officeDocument/2006/relationships/image" Target="../media/image80.png"/><Relationship Id="rId9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79.png"/><Relationship Id="rId7" Type="http://schemas.openxmlformats.org/officeDocument/2006/relationships/image" Target="../media/image92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10" Type="http://schemas.openxmlformats.org/officeDocument/2006/relationships/image" Target="../media/image95.png"/><Relationship Id="rId4" Type="http://schemas.openxmlformats.org/officeDocument/2006/relationships/image" Target="../media/image80.png"/><Relationship Id="rId9" Type="http://schemas.openxmlformats.org/officeDocument/2006/relationships/image" Target="../media/image9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34.png"/><Relationship Id="rId7" Type="http://schemas.openxmlformats.org/officeDocument/2006/relationships/image" Target="../media/image9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35.jpeg"/><Relationship Id="rId9" Type="http://schemas.openxmlformats.org/officeDocument/2006/relationships/image" Target="../media/image10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1.pn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image" Target="../media/image79.png"/><Relationship Id="rId7" Type="http://schemas.openxmlformats.org/officeDocument/2006/relationships/image" Target="../media/image102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0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13" Type="http://schemas.openxmlformats.org/officeDocument/2006/relationships/image" Target="../media/image113.png"/><Relationship Id="rId3" Type="http://schemas.openxmlformats.org/officeDocument/2006/relationships/image" Target="../media/image33.png"/><Relationship Id="rId7" Type="http://schemas.openxmlformats.org/officeDocument/2006/relationships/image" Target="../media/image107.emf"/><Relationship Id="rId12" Type="http://schemas.openxmlformats.org/officeDocument/2006/relationships/image" Target="../media/image11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11.png"/><Relationship Id="rId5" Type="http://schemas.openxmlformats.org/officeDocument/2006/relationships/image" Target="../media/image35.jpeg"/><Relationship Id="rId10" Type="http://schemas.openxmlformats.org/officeDocument/2006/relationships/image" Target="../media/image110.png"/><Relationship Id="rId4" Type="http://schemas.openxmlformats.org/officeDocument/2006/relationships/image" Target="../media/image34.png"/><Relationship Id="rId9" Type="http://schemas.openxmlformats.org/officeDocument/2006/relationships/image" Target="../media/image10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11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79.png"/><Relationship Id="rId7" Type="http://schemas.openxmlformats.org/officeDocument/2006/relationships/image" Target="../media/image115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79.png"/><Relationship Id="rId7" Type="http://schemas.openxmlformats.org/officeDocument/2006/relationships/image" Target="../media/image11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9.jpeg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mailto:gorfo-glazov@yandex.ru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89500">
              <a:srgbClr val="E1D7BA">
                <a:lumMod val="85000"/>
                <a:lumOff val="15000"/>
                <a:alpha val="85000"/>
              </a:srgbClr>
            </a:gs>
            <a:gs pos="79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557338"/>
            <a:ext cx="9144000" cy="5300662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rgbClr val="99CC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5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Бюджет для граждан </a:t>
            </a:r>
          </a:p>
          <a:p>
            <a:pPr algn="ctr"/>
            <a:r>
              <a:rPr lang="ru-RU" sz="35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к решению Глазовской городской Думы </a:t>
            </a:r>
          </a:p>
          <a:p>
            <a:pPr algn="ctr"/>
            <a:r>
              <a:rPr lang="ru-RU" sz="35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от 20.12.2023 года № 443 </a:t>
            </a:r>
          </a:p>
          <a:p>
            <a:pPr algn="ctr"/>
            <a:r>
              <a:rPr lang="ru-RU" sz="35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«О бюджете города Глазова на 2024 год и на плановый период 2025 и 2026 годов»</a:t>
            </a:r>
          </a:p>
        </p:txBody>
      </p:sp>
      <p:pic>
        <p:nvPicPr>
          <p:cNvPr id="37891" name="Picture 105" descr="C:\Users\Sony\Desktop\Герб Глаз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214313"/>
            <a:ext cx="1143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2000250" y="285750"/>
            <a:ext cx="69294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0" endPos="45500" dir="5400000" sy="-100000" algn="bl" rotWithShape="0"/>
                </a:effectLst>
                <a:latin typeface="Cambria" pitchFamily="18" charset="0"/>
                <a:ea typeface="Cambria" pitchFamily="18" charset="0"/>
                <a:cs typeface="Cambria" pitchFamily="18" charset="0"/>
              </a:rPr>
              <a:t>Город Глазов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0" name="Text Box 28"/>
          <p:cNvSpPr txBox="1">
            <a:spLocks noChangeArrowheads="1"/>
          </p:cNvSpPr>
          <p:nvPr/>
        </p:nvSpPr>
        <p:spPr bwMode="auto">
          <a:xfrm>
            <a:off x="323850" y="6453188"/>
            <a:ext cx="76327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* </a:t>
            </a:r>
            <a:r>
              <a:rPr lang="ru-RU" sz="1000">
                <a:solidFill>
                  <a:srgbClr val="000000"/>
                </a:solidFill>
              </a:rPr>
              <a:t>Первоначальные показатели бюджета, утвержденные решением Глазовской городской Думы</a:t>
            </a:r>
          </a:p>
        </p:txBody>
      </p:sp>
      <p:pic>
        <p:nvPicPr>
          <p:cNvPr id="52251" name="Picture 105" descr="C:\Users\Sony\Desktop\Герб Глазова.jpg"/>
          <p:cNvPicPr>
            <a:picLocks noChangeAspect="1" noChangeArrowheads="1"/>
          </p:cNvPicPr>
          <p:nvPr/>
        </p:nvPicPr>
        <p:blipFill>
          <a:blip r:embed="rId3"/>
          <a:srcRect b="9000"/>
          <a:stretch>
            <a:fillRect/>
          </a:stretch>
        </p:blipFill>
        <p:spPr bwMode="auto">
          <a:xfrm>
            <a:off x="0" y="0"/>
            <a:ext cx="6445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7"/>
          <p:cNvSpPr>
            <a:spLocks/>
          </p:cNvSpPr>
          <p:nvPr/>
        </p:nvSpPr>
        <p:spPr bwMode="auto">
          <a:xfrm>
            <a:off x="1331913" y="188913"/>
            <a:ext cx="65119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ru-RU" b="1">
                <a:latin typeface="Cambria" pitchFamily="18" charset="0"/>
              </a:rPr>
              <a:t>       </a:t>
            </a: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Основные параметры бюджета города Глазова</a:t>
            </a:r>
            <a:endParaRPr lang="ru-RU" sz="2000" b="1">
              <a:latin typeface="Trebuchet MS" pitchFamily="34" charset="0"/>
            </a:endParaRPr>
          </a:p>
        </p:txBody>
      </p:sp>
      <p:graphicFrame>
        <p:nvGraphicFramePr>
          <p:cNvPr id="52249" name="Object 25"/>
          <p:cNvGraphicFramePr>
            <a:graphicFrameLocks noChangeAspect="1"/>
          </p:cNvGraphicFramePr>
          <p:nvPr/>
        </p:nvGraphicFramePr>
        <p:xfrm>
          <a:off x="233363" y="692150"/>
          <a:ext cx="8677275" cy="576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3" name="Диаграмма" r:id="rId4" imgW="8677210" imgH="6791310" progId="Excel.Chart.8">
                  <p:embed/>
                </p:oleObj>
              </mc:Choice>
              <mc:Fallback>
                <p:oleObj name="Диаграмма" r:id="rId4" imgW="8677210" imgH="6791310" progId="Excel.Chart.8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692150"/>
                        <a:ext cx="8677275" cy="576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0063" y="1196975"/>
            <a:ext cx="3095625" cy="27447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indent="179388">
              <a:spcBef>
                <a:spcPts val="100"/>
              </a:spcBef>
            </a:pPr>
            <a:r>
              <a:rPr lang="ru-RU" sz="1600">
                <a:latin typeface="Cambria" pitchFamily="18" charset="0"/>
              </a:rPr>
              <a:t>Основным </a:t>
            </a:r>
            <a:r>
              <a:rPr lang="ru-RU"/>
              <a:t>показателем, </a:t>
            </a:r>
            <a:r>
              <a:rPr lang="ru-RU" sz="1600">
                <a:latin typeface="Cambria" pitchFamily="18" charset="0"/>
              </a:rPr>
              <a:t>характеризующим бюджетную устойчивость, является объем дефицита.</a:t>
            </a:r>
          </a:p>
          <a:p>
            <a:pPr marL="12700" indent="179388">
              <a:spcBef>
                <a:spcPts val="100"/>
              </a:spcBef>
            </a:pPr>
            <a:r>
              <a:rPr lang="ru-RU" sz="1600">
                <a:latin typeface="Cambria" pitchFamily="18" charset="0"/>
              </a:rPr>
              <a:t>Дефицит бюджета города Глазова в 2024 году прогнозируется на уровне 9,17 % собственных доходов бюджета и не превышает ограничения, установленные бюджетным законодательством  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93688" y="5102225"/>
            <a:ext cx="8420100" cy="776288"/>
          </a:xfrm>
          <a:prstGeom prst="rect">
            <a:avLst/>
          </a:prstGeom>
        </p:spPr>
        <p:txBody>
          <a:bodyPr lIns="0" tIns="19685" rIns="0" bIns="0">
            <a:spAutoFit/>
          </a:bodyPr>
          <a:lstStyle/>
          <a:p>
            <a:pPr marL="12700" indent="206375" algn="just">
              <a:lnSpc>
                <a:spcPct val="103000"/>
              </a:lnSpc>
              <a:spcBef>
                <a:spcPts val="150"/>
              </a:spcBef>
            </a:pPr>
            <a:r>
              <a:rPr lang="ru-RU" sz="1600">
                <a:latin typeface="Cambria" pitchFamily="18" charset="0"/>
              </a:rPr>
              <a:t>В качестве источников финансирования дефицита бюджета города на 2024 год  запланированы: получение кредитов от кредитных организаций и остатки бюджетных  средств на начало года.</a:t>
            </a:r>
          </a:p>
        </p:txBody>
      </p:sp>
      <p:grpSp>
        <p:nvGrpSpPr>
          <p:cNvPr id="132115" name="object 19"/>
          <p:cNvGrpSpPr>
            <a:grpSpLocks/>
          </p:cNvGrpSpPr>
          <p:nvPr/>
        </p:nvGrpSpPr>
        <p:grpSpPr bwMode="auto">
          <a:xfrm>
            <a:off x="107950" y="1216025"/>
            <a:ext cx="3741738" cy="2955925"/>
            <a:chOff x="108204" y="1216152"/>
            <a:chExt cx="3741420" cy="2956560"/>
          </a:xfrm>
        </p:grpSpPr>
        <p:pic>
          <p:nvPicPr>
            <p:cNvPr id="132116" name="object 2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35736" y="1216152"/>
              <a:ext cx="2913888" cy="2956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2117" name="object 21"/>
            <p:cNvSpPr>
              <a:spLocks noChangeArrowheads="1"/>
            </p:cNvSpPr>
            <p:nvPr/>
          </p:nvSpPr>
          <p:spPr bwMode="auto">
            <a:xfrm>
              <a:off x="108204" y="1708404"/>
              <a:ext cx="1332230" cy="573405"/>
            </a:xfrm>
            <a:custGeom>
              <a:avLst/>
              <a:gdLst>
                <a:gd name="T0" fmla="*/ 0 w 1332230"/>
                <a:gd name="T1" fmla="*/ 0 h 573405"/>
                <a:gd name="T2" fmla="*/ 1332230 w 1332230"/>
                <a:gd name="T3" fmla="*/ 573405 h 573405"/>
              </a:gdLst>
              <a:ahLst/>
              <a:cxnLst/>
              <a:rect l="T0" t="T1" r="T2" b="T3"/>
              <a:pathLst>
                <a:path w="1332230" h="573405">
                  <a:moveTo>
                    <a:pt x="1331976" y="0"/>
                  </a:moveTo>
                  <a:lnTo>
                    <a:pt x="0" y="0"/>
                  </a:lnTo>
                  <a:lnTo>
                    <a:pt x="0" y="573024"/>
                  </a:lnTo>
                  <a:lnTo>
                    <a:pt x="1331976" y="573024"/>
                  </a:lnTo>
                  <a:lnTo>
                    <a:pt x="13319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7950" y="1708150"/>
            <a:ext cx="1331913" cy="608013"/>
          </a:xfrm>
          <a:prstGeom prst="rect">
            <a:avLst/>
          </a:prstGeom>
          <a:ln w="15239">
            <a:solidFill>
              <a:srgbClr val="B4DCF9"/>
            </a:solidFill>
          </a:ln>
        </p:spPr>
        <p:txBody>
          <a:bodyPr lIns="0" tIns="175260" rIns="0" bIns="0">
            <a:spAutoFit/>
          </a:bodyPr>
          <a:lstStyle/>
          <a:p>
            <a:pPr marL="136525">
              <a:spcBef>
                <a:spcPts val="1375"/>
              </a:spcBef>
            </a:pPr>
            <a:r>
              <a:rPr lang="ru-RU" sz="1400" b="1">
                <a:latin typeface="Cambria" pitchFamily="18" charset="0"/>
              </a:rPr>
              <a:t>2 665 443,30</a:t>
            </a:r>
          </a:p>
          <a:p>
            <a:pPr marL="136525">
              <a:spcBef>
                <a:spcPts val="1375"/>
              </a:spcBef>
            </a:pPr>
            <a:endParaRPr lang="ru-RU" sz="200" b="1">
              <a:latin typeface="Cambria" pitchFamily="18" charset="0"/>
            </a:endParaRPr>
          </a:p>
        </p:txBody>
      </p:sp>
      <p:sp>
        <p:nvSpPr>
          <p:cNvPr id="132119" name="object 23"/>
          <p:cNvSpPr>
            <a:spLocks noChangeArrowheads="1"/>
          </p:cNvSpPr>
          <p:nvPr/>
        </p:nvSpPr>
        <p:spPr bwMode="auto">
          <a:xfrm>
            <a:off x="3638550" y="1701800"/>
            <a:ext cx="1368425" cy="577850"/>
          </a:xfrm>
          <a:custGeom>
            <a:avLst/>
            <a:gdLst>
              <a:gd name="T0" fmla="*/ 0 w 1369060"/>
              <a:gd name="T1" fmla="*/ 0 h 576580"/>
              <a:gd name="T2" fmla="*/ 1369060 w 1369060"/>
              <a:gd name="T3" fmla="*/ 576580 h 576580"/>
            </a:gdLst>
            <a:ahLst/>
            <a:cxnLst/>
            <a:rect l="T0" t="T1" r="T2" b="T3"/>
            <a:pathLst>
              <a:path w="1369060" h="576580">
                <a:moveTo>
                  <a:pt x="1368552" y="0"/>
                </a:moveTo>
                <a:lnTo>
                  <a:pt x="0" y="0"/>
                </a:lnTo>
                <a:lnTo>
                  <a:pt x="0" y="576072"/>
                </a:lnTo>
                <a:lnTo>
                  <a:pt x="1368552" y="576072"/>
                </a:lnTo>
                <a:lnTo>
                  <a:pt x="136855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38550" y="1701800"/>
            <a:ext cx="1368425" cy="611188"/>
          </a:xfrm>
          <a:prstGeom prst="rect">
            <a:avLst/>
          </a:prstGeom>
          <a:ln w="15240">
            <a:solidFill>
              <a:srgbClr val="B4DCF9"/>
            </a:solidFill>
          </a:ln>
        </p:spPr>
        <p:txBody>
          <a:bodyPr lIns="0" tIns="175895" rIns="0" bIns="0">
            <a:spAutoFit/>
          </a:bodyPr>
          <a:lstStyle/>
          <a:p>
            <a:pPr marL="153988">
              <a:spcBef>
                <a:spcPts val="1388"/>
              </a:spcBef>
            </a:pPr>
            <a:r>
              <a:rPr lang="ru-RU" sz="1400" b="1">
                <a:latin typeface="Cambria" pitchFamily="18" charset="0"/>
              </a:rPr>
              <a:t>2 715 443,30</a:t>
            </a:r>
          </a:p>
          <a:p>
            <a:pPr marL="153988">
              <a:spcBef>
                <a:spcPts val="1388"/>
              </a:spcBef>
            </a:pPr>
            <a:endParaRPr lang="ru-RU" sz="200" b="1">
              <a:latin typeface="Cambria" pitchFamily="18" charset="0"/>
            </a:endParaRPr>
          </a:p>
        </p:txBody>
      </p:sp>
      <p:sp>
        <p:nvSpPr>
          <p:cNvPr id="132121" name="object 25"/>
          <p:cNvSpPr>
            <a:spLocks noChangeArrowheads="1"/>
          </p:cNvSpPr>
          <p:nvPr/>
        </p:nvSpPr>
        <p:spPr bwMode="auto">
          <a:xfrm>
            <a:off x="1781175" y="4219575"/>
            <a:ext cx="1225550" cy="576263"/>
          </a:xfrm>
          <a:custGeom>
            <a:avLst/>
            <a:gdLst>
              <a:gd name="T0" fmla="*/ 0 w 1225550"/>
              <a:gd name="T1" fmla="*/ 0 h 576579"/>
              <a:gd name="T2" fmla="*/ 1225550 w 1225550"/>
              <a:gd name="T3" fmla="*/ 576579 h 576579"/>
            </a:gdLst>
            <a:ahLst/>
            <a:cxnLst/>
            <a:rect l="T0" t="T1" r="T2" b="T3"/>
            <a:pathLst>
              <a:path w="1225550" h="576579">
                <a:moveTo>
                  <a:pt x="1225295" y="0"/>
                </a:moveTo>
                <a:lnTo>
                  <a:pt x="0" y="0"/>
                </a:lnTo>
                <a:lnTo>
                  <a:pt x="0" y="576072"/>
                </a:lnTo>
                <a:lnTo>
                  <a:pt x="1225295" y="576072"/>
                </a:lnTo>
                <a:lnTo>
                  <a:pt x="122529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81175" y="4219575"/>
            <a:ext cx="1225550" cy="581025"/>
          </a:xfrm>
          <a:prstGeom prst="rect">
            <a:avLst/>
          </a:prstGeom>
          <a:ln w="15239">
            <a:solidFill>
              <a:srgbClr val="B4DCF9"/>
            </a:solidFill>
          </a:ln>
        </p:spPr>
        <p:txBody>
          <a:bodyPr lIns="0" tIns="70485" rIns="0" bIns="0">
            <a:spAutoFit/>
          </a:bodyPr>
          <a:lstStyle/>
          <a:p>
            <a:pPr marL="223838">
              <a:spcBef>
                <a:spcPts val="550"/>
              </a:spcBef>
            </a:pPr>
            <a:r>
              <a:rPr lang="ru-RU" sz="1400" b="1">
                <a:latin typeface="Cambria" pitchFamily="18" charset="0"/>
              </a:rPr>
              <a:t>Дефицит</a:t>
            </a:r>
            <a:endParaRPr lang="ru-RU" sz="1400">
              <a:latin typeface="Cambria" pitchFamily="18" charset="0"/>
            </a:endParaRPr>
          </a:p>
          <a:p>
            <a:pPr marL="223838">
              <a:spcBef>
                <a:spcPts val="550"/>
              </a:spcBef>
            </a:pPr>
            <a:r>
              <a:rPr lang="ru-RU" sz="1400" b="1">
                <a:latin typeface="Cambria" pitchFamily="18" charset="0"/>
              </a:rPr>
              <a:t>- 60 000,00</a:t>
            </a:r>
            <a:endParaRPr lang="ru-RU" sz="1400">
              <a:latin typeface="Cambria" pitchFamily="18" charset="0"/>
            </a:endParaRPr>
          </a:p>
        </p:txBody>
      </p:sp>
      <p:pic>
        <p:nvPicPr>
          <p:cNvPr id="132123" name="Picture 105" descr="C:\Users\Sony\Desktop\Герб Глазова.jpg"/>
          <p:cNvPicPr>
            <a:picLocks noChangeAspect="1" noChangeArrowheads="1"/>
          </p:cNvPicPr>
          <p:nvPr/>
        </p:nvPicPr>
        <p:blipFill>
          <a:blip r:embed="rId3"/>
          <a:srcRect b="9000"/>
          <a:stretch>
            <a:fillRect/>
          </a:stretch>
        </p:blipFill>
        <p:spPr bwMode="auto">
          <a:xfrm>
            <a:off x="0" y="0"/>
            <a:ext cx="6445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24" name="Rectangle 28"/>
          <p:cNvSpPr>
            <a:spLocks noChangeArrowheads="1"/>
          </p:cNvSpPr>
          <p:nvPr/>
        </p:nvSpPr>
        <p:spPr bwMode="auto">
          <a:xfrm>
            <a:off x="2484438" y="333375"/>
            <a:ext cx="412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Дефицит бюджета города Глазова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5" name="object 5"/>
          <p:cNvGrpSpPr>
            <a:grpSpLocks/>
          </p:cNvGrpSpPr>
          <p:nvPr/>
        </p:nvGrpSpPr>
        <p:grpSpPr bwMode="auto">
          <a:xfrm>
            <a:off x="2411413" y="981075"/>
            <a:ext cx="4254500" cy="827088"/>
            <a:chOff x="2410777" y="981265"/>
            <a:chExt cx="4255770" cy="826769"/>
          </a:xfrm>
        </p:grpSpPr>
        <p:sp>
          <p:nvSpPr>
            <p:cNvPr id="133126" name="object 6"/>
            <p:cNvSpPr>
              <a:spLocks noChangeArrowheads="1"/>
            </p:cNvSpPr>
            <p:nvPr/>
          </p:nvSpPr>
          <p:spPr bwMode="auto">
            <a:xfrm>
              <a:off x="2430779" y="1001267"/>
              <a:ext cx="4215765" cy="786765"/>
            </a:xfrm>
            <a:custGeom>
              <a:avLst/>
              <a:gdLst>
                <a:gd name="T0" fmla="*/ 0 w 4215765"/>
                <a:gd name="T1" fmla="*/ 0 h 786764"/>
                <a:gd name="T2" fmla="*/ 4215765 w 4215765"/>
                <a:gd name="T3" fmla="*/ 786764 h 786764"/>
              </a:gdLst>
              <a:ahLst/>
              <a:cxnLst/>
              <a:rect l="T0" t="T1" r="T2" b="T3"/>
              <a:pathLst>
                <a:path w="4215765" h="786764">
                  <a:moveTo>
                    <a:pt x="4084320" y="0"/>
                  </a:moveTo>
                  <a:lnTo>
                    <a:pt x="131063" y="0"/>
                  </a:lnTo>
                  <a:lnTo>
                    <a:pt x="80045" y="10298"/>
                  </a:lnTo>
                  <a:lnTo>
                    <a:pt x="38385" y="38385"/>
                  </a:lnTo>
                  <a:lnTo>
                    <a:pt x="10298" y="80045"/>
                  </a:lnTo>
                  <a:lnTo>
                    <a:pt x="0" y="131064"/>
                  </a:lnTo>
                  <a:lnTo>
                    <a:pt x="0" y="655320"/>
                  </a:lnTo>
                  <a:lnTo>
                    <a:pt x="10298" y="706338"/>
                  </a:lnTo>
                  <a:lnTo>
                    <a:pt x="38385" y="747998"/>
                  </a:lnTo>
                  <a:lnTo>
                    <a:pt x="80045" y="776085"/>
                  </a:lnTo>
                  <a:lnTo>
                    <a:pt x="131063" y="786384"/>
                  </a:lnTo>
                  <a:lnTo>
                    <a:pt x="4084320" y="786384"/>
                  </a:lnTo>
                  <a:lnTo>
                    <a:pt x="4135338" y="776085"/>
                  </a:lnTo>
                  <a:lnTo>
                    <a:pt x="4176998" y="747998"/>
                  </a:lnTo>
                  <a:lnTo>
                    <a:pt x="4205085" y="706338"/>
                  </a:lnTo>
                  <a:lnTo>
                    <a:pt x="4215384" y="655320"/>
                  </a:lnTo>
                  <a:lnTo>
                    <a:pt x="4215384" y="131064"/>
                  </a:lnTo>
                  <a:lnTo>
                    <a:pt x="4205085" y="80045"/>
                  </a:lnTo>
                  <a:lnTo>
                    <a:pt x="4176998" y="38385"/>
                  </a:lnTo>
                  <a:lnTo>
                    <a:pt x="4135338" y="10298"/>
                  </a:lnTo>
                  <a:lnTo>
                    <a:pt x="4084320" y="0"/>
                  </a:lnTo>
                  <a:close/>
                </a:path>
              </a:pathLst>
            </a:custGeom>
            <a:solidFill>
              <a:srgbClr val="919AC9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127" name="object 7"/>
            <p:cNvSpPr>
              <a:spLocks noChangeArrowheads="1"/>
            </p:cNvSpPr>
            <p:nvPr/>
          </p:nvSpPr>
          <p:spPr bwMode="auto">
            <a:xfrm>
              <a:off x="2430779" y="1001267"/>
              <a:ext cx="4215765" cy="786765"/>
            </a:xfrm>
            <a:custGeom>
              <a:avLst/>
              <a:gdLst>
                <a:gd name="T0" fmla="*/ 0 w 4215765"/>
                <a:gd name="T1" fmla="*/ 0 h 786764"/>
                <a:gd name="T2" fmla="*/ 4215765 w 4215765"/>
                <a:gd name="T3" fmla="*/ 786764 h 786764"/>
              </a:gdLst>
              <a:ahLst/>
              <a:cxnLst/>
              <a:rect l="T0" t="T1" r="T2" b="T3"/>
              <a:pathLst>
                <a:path w="4215765" h="786764">
                  <a:moveTo>
                    <a:pt x="0" y="131064"/>
                  </a:moveTo>
                  <a:lnTo>
                    <a:pt x="10298" y="80045"/>
                  </a:lnTo>
                  <a:lnTo>
                    <a:pt x="38385" y="38385"/>
                  </a:lnTo>
                  <a:lnTo>
                    <a:pt x="80045" y="10298"/>
                  </a:lnTo>
                  <a:lnTo>
                    <a:pt x="131063" y="0"/>
                  </a:lnTo>
                  <a:lnTo>
                    <a:pt x="4084320" y="0"/>
                  </a:lnTo>
                  <a:lnTo>
                    <a:pt x="4135338" y="10298"/>
                  </a:lnTo>
                  <a:lnTo>
                    <a:pt x="4176998" y="38385"/>
                  </a:lnTo>
                  <a:lnTo>
                    <a:pt x="4205085" y="80045"/>
                  </a:lnTo>
                  <a:lnTo>
                    <a:pt x="4215384" y="131064"/>
                  </a:lnTo>
                  <a:lnTo>
                    <a:pt x="4215384" y="655320"/>
                  </a:lnTo>
                  <a:lnTo>
                    <a:pt x="4205085" y="706338"/>
                  </a:lnTo>
                  <a:lnTo>
                    <a:pt x="4176998" y="747998"/>
                  </a:lnTo>
                  <a:lnTo>
                    <a:pt x="4135338" y="776085"/>
                  </a:lnTo>
                  <a:lnTo>
                    <a:pt x="4084320" y="786384"/>
                  </a:lnTo>
                  <a:lnTo>
                    <a:pt x="131063" y="786384"/>
                  </a:lnTo>
                  <a:lnTo>
                    <a:pt x="80045" y="776085"/>
                  </a:lnTo>
                  <a:lnTo>
                    <a:pt x="38385" y="747998"/>
                  </a:lnTo>
                  <a:lnTo>
                    <a:pt x="10298" y="706338"/>
                  </a:lnTo>
                  <a:lnTo>
                    <a:pt x="0" y="655320"/>
                  </a:lnTo>
                  <a:lnTo>
                    <a:pt x="0" y="131064"/>
                  </a:lnTo>
                  <a:close/>
                </a:path>
              </a:pathLst>
            </a:custGeom>
            <a:noFill/>
            <a:ln w="39624">
              <a:solidFill>
                <a:srgbClr val="B8C2E9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2431409" y="1001085"/>
            <a:ext cx="4214507" cy="597599"/>
          </a:xfrm>
        </p:spPr>
        <p:txBody>
          <a:bodyPr wrap="square" lIns="0" tIns="12700" rIns="0" bIns="0" numCol="1" compatLnSpc="1">
            <a:prstTxWarp prst="textNoShape">
              <a:avLst/>
            </a:prstTxWarp>
            <a:spAutoFit/>
          </a:bodyPr>
          <a:lstStyle/>
          <a:p>
            <a:pPr marL="438150" indent="-390525" algn="ctr" eaLnBrk="1" hangingPunct="1">
              <a:spcBef>
                <a:spcPts val="100"/>
              </a:spcBef>
              <a:buFont typeface="Georgia" pitchFamily="18" charset="0"/>
              <a:buNone/>
            </a:pPr>
            <a:r>
              <a:rPr lang="ru-RU" sz="1900" dirty="0" smtClean="0">
                <a:solidFill>
                  <a:schemeClr val="tx1"/>
                </a:solidFill>
                <a:effectLst/>
                <a:latin typeface="Cambria" pitchFamily="18" charset="0"/>
              </a:rPr>
              <a:t>Доходы бюджета – </a:t>
            </a:r>
            <a:r>
              <a:rPr lang="ru-RU" sz="1900" b="0" dirty="0" smtClean="0">
                <a:solidFill>
                  <a:schemeClr val="tx1"/>
                </a:solidFill>
                <a:effectLst/>
                <a:latin typeface="Cambria" pitchFamily="18" charset="0"/>
              </a:rPr>
              <a:t>поступающие в  бюджет денежные средства</a:t>
            </a:r>
          </a:p>
        </p:txBody>
      </p:sp>
      <p:pic>
        <p:nvPicPr>
          <p:cNvPr id="133129" name="object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2716213"/>
            <a:ext cx="27162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ject 10"/>
          <p:cNvSpPr txBox="1"/>
          <p:nvPr/>
        </p:nvSpPr>
        <p:spPr>
          <a:xfrm>
            <a:off x="468313" y="2781300"/>
            <a:ext cx="2160587" cy="2571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b="1">
                <a:solidFill>
                  <a:srgbClr val="0C779D"/>
                </a:solidFill>
                <a:latin typeface="Cambria" pitchFamily="18" charset="0"/>
              </a:rPr>
              <a:t>Налоговые доходы</a:t>
            </a:r>
            <a:endParaRPr lang="ru-RU" sz="1600">
              <a:latin typeface="Cambria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200" y="3230563"/>
            <a:ext cx="2482850" cy="3436937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algn="ctr">
              <a:spcBef>
                <a:spcPts val="113"/>
              </a:spcBef>
            </a:pPr>
            <a:r>
              <a:rPr lang="ru-RU" sz="1600">
                <a:latin typeface="Cambria" pitchFamily="18" charset="0"/>
              </a:rPr>
              <a:t>Поступления от федеральных,</a:t>
            </a:r>
          </a:p>
          <a:p>
            <a:pPr algn="ctr"/>
            <a:r>
              <a:rPr lang="ru-RU" sz="1600">
                <a:latin typeface="Cambria" pitchFamily="18" charset="0"/>
              </a:rPr>
              <a:t>региональных и местных</a:t>
            </a:r>
          </a:p>
          <a:p>
            <a:pPr algn="ctr"/>
            <a:r>
              <a:rPr lang="ru-RU" sz="1600">
                <a:latin typeface="Cambria" pitchFamily="18" charset="0"/>
              </a:rPr>
              <a:t>налогов и сборов,  предусмотренных  законодательством</a:t>
            </a:r>
          </a:p>
          <a:p>
            <a:pPr algn="ctr"/>
            <a:r>
              <a:rPr lang="ru-RU" sz="1600">
                <a:latin typeface="Cambria" pitchFamily="18" charset="0"/>
              </a:rPr>
              <a:t>Российской Федерации о  налогах и сборах в</a:t>
            </a:r>
          </a:p>
          <a:p>
            <a:pPr algn="ctr"/>
            <a:r>
              <a:rPr lang="ru-RU" sz="1600">
                <a:latin typeface="Cambria" pitchFamily="18" charset="0"/>
              </a:rPr>
              <a:t>соответствии с</a:t>
            </a:r>
          </a:p>
          <a:p>
            <a:pPr algn="ctr"/>
            <a:r>
              <a:rPr lang="ru-RU" sz="1600">
                <a:latin typeface="Cambria" pitchFamily="18" charset="0"/>
              </a:rPr>
              <a:t>нормативами отчислений,  установленных  бюджетным  законодательством  Российской Федерации</a:t>
            </a:r>
          </a:p>
        </p:txBody>
      </p:sp>
      <p:pic>
        <p:nvPicPr>
          <p:cNvPr id="133132" name="object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6275" y="2716213"/>
            <a:ext cx="27114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ject 13"/>
          <p:cNvSpPr txBox="1"/>
          <p:nvPr/>
        </p:nvSpPr>
        <p:spPr>
          <a:xfrm>
            <a:off x="3348038" y="2781300"/>
            <a:ext cx="2447925" cy="2571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b="1">
                <a:solidFill>
                  <a:srgbClr val="0C779D"/>
                </a:solidFill>
                <a:latin typeface="Cambria" pitchFamily="18" charset="0"/>
              </a:rPr>
              <a:t>Неналоговые доходы</a:t>
            </a:r>
            <a:endParaRPr lang="ru-RU" sz="1600">
              <a:latin typeface="Cambria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98825" y="3230563"/>
            <a:ext cx="2541588" cy="3198812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4763" algn="ctr">
              <a:spcBef>
                <a:spcPts val="113"/>
              </a:spcBef>
            </a:pPr>
            <a:r>
              <a:rPr lang="ru-RU" sz="1600">
                <a:latin typeface="Cambria" pitchFamily="18" charset="0"/>
              </a:rPr>
              <a:t>Платежи, которые</a:t>
            </a:r>
          </a:p>
          <a:p>
            <a:pPr marL="4763" algn="ctr"/>
            <a:r>
              <a:rPr lang="ru-RU" sz="1600">
                <a:latin typeface="Cambria" pitchFamily="18" charset="0"/>
              </a:rPr>
              <a:t>включают в себя:</a:t>
            </a:r>
          </a:p>
          <a:p>
            <a:pPr marL="4763" algn="ctr"/>
            <a:r>
              <a:rPr lang="ru-RU" sz="1600">
                <a:latin typeface="Cambria" pitchFamily="18" charset="0"/>
              </a:rPr>
              <a:t>-доходы от использования</a:t>
            </a:r>
          </a:p>
          <a:p>
            <a:pPr marL="4763" algn="ctr"/>
            <a:r>
              <a:rPr lang="ru-RU" sz="1600">
                <a:latin typeface="Cambria" pitchFamily="18" charset="0"/>
              </a:rPr>
              <a:t>и продажи имущества;</a:t>
            </a:r>
          </a:p>
          <a:p>
            <a:pPr marL="4763" algn="ctr"/>
            <a:r>
              <a:rPr lang="ru-RU" sz="1600">
                <a:latin typeface="Cambria" pitchFamily="18" charset="0"/>
              </a:rPr>
              <a:t>-платежи при пользовании</a:t>
            </a:r>
          </a:p>
          <a:p>
            <a:pPr marL="4763" algn="ctr"/>
            <a:r>
              <a:rPr lang="ru-RU" sz="1600">
                <a:latin typeface="Cambria" pitchFamily="18" charset="0"/>
              </a:rPr>
              <a:t>природными ресурсами;</a:t>
            </a:r>
          </a:p>
          <a:p>
            <a:pPr marL="4763" algn="ctr"/>
            <a:r>
              <a:rPr lang="ru-RU" sz="1600">
                <a:latin typeface="Cambria" pitchFamily="18" charset="0"/>
              </a:rPr>
              <a:t>-доходы от платных услуг,  оказываемых казенными  учреждениями;</a:t>
            </a:r>
          </a:p>
          <a:p>
            <a:pPr marL="4763" algn="ctr"/>
            <a:r>
              <a:rPr lang="ru-RU" sz="1600">
                <a:latin typeface="Cambria" pitchFamily="18" charset="0"/>
              </a:rPr>
              <a:t>-штрафы за нарушение  законодательства;</a:t>
            </a:r>
          </a:p>
          <a:p>
            <a:pPr marL="4763" algn="ctr"/>
            <a:r>
              <a:rPr lang="ru-RU" sz="1600">
                <a:latin typeface="Cambria" pitchFamily="18" charset="0"/>
              </a:rPr>
              <a:t>-иные неналоговые  доходы</a:t>
            </a:r>
          </a:p>
        </p:txBody>
      </p:sp>
      <p:pic>
        <p:nvPicPr>
          <p:cNvPr id="133135" name="object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2716213"/>
            <a:ext cx="27162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7" name="object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4293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38" name="object 18"/>
          <p:cNvGrpSpPr>
            <a:grpSpLocks/>
          </p:cNvGrpSpPr>
          <p:nvPr/>
        </p:nvGrpSpPr>
        <p:grpSpPr bwMode="auto">
          <a:xfrm>
            <a:off x="1725613" y="960438"/>
            <a:ext cx="7205662" cy="1725612"/>
            <a:chOff x="1726247" y="960119"/>
            <a:chExt cx="7204709" cy="1726564"/>
          </a:xfrm>
        </p:grpSpPr>
        <p:sp>
          <p:nvSpPr>
            <p:cNvPr id="133139" name="object 19"/>
            <p:cNvSpPr>
              <a:spLocks noChangeArrowheads="1"/>
            </p:cNvSpPr>
            <p:nvPr/>
          </p:nvSpPr>
          <p:spPr bwMode="auto">
            <a:xfrm>
              <a:off x="1734185" y="1814322"/>
              <a:ext cx="828040" cy="856615"/>
            </a:xfrm>
            <a:custGeom>
              <a:avLst/>
              <a:gdLst>
                <a:gd name="T0" fmla="*/ 0 w 828039"/>
                <a:gd name="T1" fmla="*/ 0 h 856614"/>
                <a:gd name="T2" fmla="*/ 828039 w 828039"/>
                <a:gd name="T3" fmla="*/ 856614 h 856614"/>
              </a:gdLst>
              <a:ahLst/>
              <a:cxnLst/>
              <a:rect l="T0" t="T1" r="T2" b="T3"/>
              <a:pathLst>
                <a:path w="828039" h="856614">
                  <a:moveTo>
                    <a:pt x="0" y="684656"/>
                  </a:moveTo>
                  <a:lnTo>
                    <a:pt x="554863" y="96138"/>
                  </a:lnTo>
                  <a:lnTo>
                    <a:pt x="463931" y="10287"/>
                  </a:lnTo>
                  <a:lnTo>
                    <a:pt x="817371" y="0"/>
                  </a:lnTo>
                  <a:lnTo>
                    <a:pt x="827785" y="353440"/>
                  </a:lnTo>
                  <a:lnTo>
                    <a:pt x="736853" y="267588"/>
                  </a:lnTo>
                  <a:lnTo>
                    <a:pt x="181990" y="856106"/>
                  </a:lnTo>
                  <a:lnTo>
                    <a:pt x="0" y="684656"/>
                  </a:lnTo>
                  <a:close/>
                </a:path>
              </a:pathLst>
            </a:custGeom>
            <a:noFill/>
            <a:ln w="15875">
              <a:solidFill>
                <a:srgbClr val="30479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140" name="object 20"/>
            <p:cNvSpPr>
              <a:spLocks noChangeArrowheads="1"/>
            </p:cNvSpPr>
            <p:nvPr/>
          </p:nvSpPr>
          <p:spPr bwMode="auto">
            <a:xfrm>
              <a:off x="6525513" y="1811400"/>
              <a:ext cx="822325" cy="866775"/>
            </a:xfrm>
            <a:custGeom>
              <a:avLst/>
              <a:gdLst>
                <a:gd name="T0" fmla="*/ 0 w 822325"/>
                <a:gd name="T1" fmla="*/ 0 h 866775"/>
                <a:gd name="T2" fmla="*/ 822325 w 822325"/>
                <a:gd name="T3" fmla="*/ 866775 h 866775"/>
              </a:gdLst>
              <a:ahLst/>
              <a:cxnLst/>
              <a:rect l="T0" t="T1" r="T2" b="T3"/>
              <a:pathLst>
                <a:path w="822325" h="866775">
                  <a:moveTo>
                    <a:pt x="637285" y="866775"/>
                  </a:moveTo>
                  <a:lnTo>
                    <a:pt x="92328" y="268986"/>
                  </a:lnTo>
                  <a:lnTo>
                    <a:pt x="0" y="353187"/>
                  </a:lnTo>
                  <a:lnTo>
                    <a:pt x="16255" y="0"/>
                  </a:lnTo>
                  <a:lnTo>
                    <a:pt x="369442" y="16383"/>
                  </a:lnTo>
                  <a:lnTo>
                    <a:pt x="277113" y="100584"/>
                  </a:lnTo>
                  <a:lnTo>
                    <a:pt x="822070" y="698246"/>
                  </a:lnTo>
                  <a:lnTo>
                    <a:pt x="637285" y="866775"/>
                  </a:lnTo>
                  <a:close/>
                </a:path>
              </a:pathLst>
            </a:custGeom>
            <a:noFill/>
            <a:ln w="15875">
              <a:solidFill>
                <a:srgbClr val="30479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141" name="object 21"/>
            <p:cNvSpPr>
              <a:spLocks noChangeArrowheads="1"/>
            </p:cNvSpPr>
            <p:nvPr/>
          </p:nvSpPr>
          <p:spPr bwMode="auto">
            <a:xfrm>
              <a:off x="4287011" y="1857755"/>
              <a:ext cx="500380" cy="802005"/>
            </a:xfrm>
            <a:custGeom>
              <a:avLst/>
              <a:gdLst>
                <a:gd name="T0" fmla="*/ 0 w 500379"/>
                <a:gd name="T1" fmla="*/ 0 h 802005"/>
                <a:gd name="T2" fmla="*/ 500379 w 500379"/>
                <a:gd name="T3" fmla="*/ 802005 h 802005"/>
              </a:gdLst>
              <a:ahLst/>
              <a:cxnLst/>
              <a:rect l="T0" t="T1" r="T2" b="T3"/>
              <a:pathLst>
                <a:path w="500379" h="802005">
                  <a:moveTo>
                    <a:pt x="124967" y="801624"/>
                  </a:moveTo>
                  <a:lnTo>
                    <a:pt x="124967" y="249936"/>
                  </a:lnTo>
                  <a:lnTo>
                    <a:pt x="0" y="249936"/>
                  </a:lnTo>
                  <a:lnTo>
                    <a:pt x="249936" y="0"/>
                  </a:lnTo>
                  <a:lnTo>
                    <a:pt x="499872" y="249936"/>
                  </a:lnTo>
                  <a:lnTo>
                    <a:pt x="374903" y="249936"/>
                  </a:lnTo>
                  <a:lnTo>
                    <a:pt x="374903" y="801624"/>
                  </a:lnTo>
                  <a:lnTo>
                    <a:pt x="124967" y="801624"/>
                  </a:lnTo>
                  <a:close/>
                </a:path>
              </a:pathLst>
            </a:custGeom>
            <a:noFill/>
            <a:ln w="15240">
              <a:solidFill>
                <a:srgbClr val="30479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133142" name="object 2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370063" y="960119"/>
              <a:ext cx="1560576" cy="1243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43" name="Rectangle 23"/>
          <p:cNvSpPr>
            <a:spLocks noChangeArrowheads="1"/>
          </p:cNvSpPr>
          <p:nvPr/>
        </p:nvSpPr>
        <p:spPr bwMode="auto">
          <a:xfrm>
            <a:off x="2484438" y="333375"/>
            <a:ext cx="4003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Доходы бюджета города Глазова</a:t>
            </a:r>
          </a:p>
        </p:txBody>
      </p:sp>
      <p:sp>
        <p:nvSpPr>
          <p:cNvPr id="2" name="object 14"/>
          <p:cNvSpPr txBox="1"/>
          <p:nvPr/>
        </p:nvSpPr>
        <p:spPr>
          <a:xfrm>
            <a:off x="6300788" y="2781300"/>
            <a:ext cx="2541587" cy="3925888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4763" algn="ctr"/>
            <a:r>
              <a:rPr lang="ru-RU" sz="1600" b="1">
                <a:solidFill>
                  <a:srgbClr val="0C779D"/>
                </a:solidFill>
              </a:rPr>
              <a:t>Безвозмездные  поступления</a:t>
            </a:r>
          </a:p>
          <a:p>
            <a:pPr marL="4763" algn="ctr"/>
            <a:r>
              <a:rPr lang="ru-RU" sz="1600"/>
              <a:t>Поступления</a:t>
            </a:r>
          </a:p>
          <a:p>
            <a:pPr marL="4763" algn="ctr"/>
            <a:r>
              <a:rPr lang="ru-RU" sz="1600"/>
              <a:t>межбюджетных  трансфертов из </a:t>
            </a:r>
          </a:p>
          <a:p>
            <a:pPr marL="4763" algn="ctr"/>
            <a:r>
              <a:rPr lang="ru-RU" sz="1600"/>
              <a:t>федерального и  республиканского</a:t>
            </a:r>
          </a:p>
          <a:p>
            <a:pPr marL="4763" algn="ctr"/>
            <a:r>
              <a:rPr lang="ru-RU" sz="1600"/>
              <a:t>бюджетов в виде дотаций,  субсидий, субвенций и  иных межбюджетных  трансфертов, а также</a:t>
            </a:r>
          </a:p>
          <a:p>
            <a:pPr marL="4763" algn="ctr"/>
            <a:r>
              <a:rPr lang="ru-RU" sz="1600"/>
              <a:t>поступления от  физических и  юридических лиц (кроме  налоговых и неналоговых  доходов)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63" name="Picture 105" descr="C:\Users\Sony\Desktop\Герб Глазова.jpg"/>
          <p:cNvPicPr>
            <a:picLocks noChangeAspect="1" noChangeArrowheads="1"/>
          </p:cNvPicPr>
          <p:nvPr/>
        </p:nvPicPr>
        <p:blipFill>
          <a:blip r:embed="rId4"/>
          <a:srcRect b="9000"/>
          <a:stretch>
            <a:fillRect/>
          </a:stretch>
        </p:blipFill>
        <p:spPr bwMode="auto">
          <a:xfrm>
            <a:off x="0" y="0"/>
            <a:ext cx="6445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6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263" y="5373688"/>
            <a:ext cx="165893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1476375" y="188913"/>
            <a:ext cx="664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Структура доходов бюджета города Глазова на 2024 год</a:t>
            </a:r>
          </a:p>
        </p:txBody>
      </p:sp>
      <p:sp>
        <p:nvSpPr>
          <p:cNvPr id="56366" name="Заголовок 1"/>
          <p:cNvSpPr>
            <a:spLocks/>
          </p:cNvSpPr>
          <p:nvPr/>
        </p:nvSpPr>
        <p:spPr bwMode="auto">
          <a:xfrm>
            <a:off x="3059113" y="5876925"/>
            <a:ext cx="396081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mbria" pitchFamily="18" charset="0"/>
              </a:rPr>
              <a:t>Всего 2 655 443,30 тыс. руб.</a:t>
            </a: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258888" y="5157788"/>
            <a:ext cx="266541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Налоговые и неналоговые доходы </a:t>
            </a:r>
          </a:p>
          <a:p>
            <a:pPr algn="ctr">
              <a:defRPr/>
            </a:pP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654 132 тыс. руб.</a:t>
            </a:r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6156325" y="5229225"/>
            <a:ext cx="280828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Безвозмездные поступления </a:t>
            </a:r>
          </a:p>
          <a:p>
            <a:pPr algn="ctr">
              <a:defRPr/>
            </a:pP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2 001 311,30 тыс. руб.</a:t>
            </a:r>
          </a:p>
        </p:txBody>
      </p:sp>
      <p:graphicFrame>
        <p:nvGraphicFramePr>
          <p:cNvPr id="56362" name="Object 42"/>
          <p:cNvGraphicFramePr>
            <a:graphicFrameLocks noChangeAspect="1"/>
          </p:cNvGraphicFramePr>
          <p:nvPr/>
        </p:nvGraphicFramePr>
        <p:xfrm>
          <a:off x="147638" y="561975"/>
          <a:ext cx="8848725" cy="495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6" name="Диаграмма" r:id="rId6" imgW="8848745" imgH="5733990" progId="Excel.Chart.8">
                  <p:embed/>
                </p:oleObj>
              </mc:Choice>
              <mc:Fallback>
                <p:oleObj name="Диаграмма" r:id="rId6" imgW="8848745" imgH="5733990" progId="Excel.Chart.8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561975"/>
                        <a:ext cx="8848725" cy="495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755650" y="1098550"/>
            <a:ext cx="6599238" cy="2873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b="1">
                <a:latin typeface="Cambria" pitchFamily="18" charset="0"/>
              </a:rPr>
              <a:t>Налоговые доходы: </a:t>
            </a:r>
            <a:r>
              <a:rPr lang="ru-RU">
                <a:latin typeface="Cambria" pitchFamily="18" charset="0"/>
              </a:rPr>
              <a:t>статья 61.2 Бюджетный кодекс РФ</a:t>
            </a:r>
          </a:p>
        </p:txBody>
      </p:sp>
      <p:pic>
        <p:nvPicPr>
          <p:cNvPr id="134157" name="object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293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749300" y="1685925"/>
          <a:ext cx="7993063" cy="4762501"/>
        </p:xfrm>
        <a:graphic>
          <a:graphicData uri="http://schemas.openxmlformats.org/drawingml/2006/table">
            <a:tbl>
              <a:tblPr/>
              <a:tblGrid>
                <a:gridCol w="4608513"/>
                <a:gridCol w="3384550"/>
              </a:tblGrid>
              <a:tr h="701675"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1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779D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Налоги и сборы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19177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779D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Нормативы зачисления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779D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доходов в бюджет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3937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9D2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Федеральные налоги: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1079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8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8F7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3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Налог на доходы физических лиц</a:t>
                      </a:r>
                    </a:p>
                  </a:txBody>
                  <a:tcPr marL="0" marR="0" marT="9398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DE4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3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19%</a:t>
                      </a:r>
                    </a:p>
                  </a:txBody>
                  <a:tcPr marL="0" marR="0" marT="9398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DE4"/>
                    </a:solidFill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Налог, взимаемый в связи с</a:t>
                      </a:r>
                    </a:p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применением патентной системы  налогообложения</a:t>
                      </a:r>
                    </a:p>
                  </a:txBody>
                  <a:tcPr marL="0" marR="0" marT="4000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D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100%</a:t>
                      </a:r>
                    </a:p>
                  </a:txBody>
                  <a:tcPr marL="0" marR="0" marT="190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DE4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Единый сельскохозяйственный налог</a:t>
                      </a:r>
                    </a:p>
                  </a:txBody>
                  <a:tcPr marL="0" marR="0" marT="9461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DE4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100%</a:t>
                      </a:r>
                    </a:p>
                  </a:txBody>
                  <a:tcPr marL="0" marR="0" marT="9461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DE4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8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Местные налоги: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11239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8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8F7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1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Налог на имущество физических лиц</a:t>
                      </a:r>
                    </a:p>
                  </a:txBody>
                  <a:tcPr marL="0" marR="0" marT="7747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DCF9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1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100%</a:t>
                      </a:r>
                    </a:p>
                  </a:txBody>
                  <a:tcPr marL="0" marR="0" marT="7747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DCF9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Земельный налог</a:t>
                      </a:r>
                    </a:p>
                  </a:txBody>
                  <a:tcPr marL="0" marR="0" marT="952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DCF9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100%</a:t>
                      </a:r>
                    </a:p>
                  </a:txBody>
                  <a:tcPr marL="0" marR="0" marT="952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DCF9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827088" y="115888"/>
            <a:ext cx="8207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Нормативы зачисления основных доходов в бюджет города Глазова </a:t>
            </a:r>
          </a:p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на 2024 год и на плановый период  2025 и 2026 годов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200" name="object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813175"/>
            <a:ext cx="13684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98" name="object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00225"/>
            <a:ext cx="136842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201" name="object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0188" y="3813175"/>
            <a:ext cx="292576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99" name="object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0188" y="1800225"/>
            <a:ext cx="292576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97" name="object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0188" y="612775"/>
            <a:ext cx="29257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4" name="object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612775"/>
            <a:ext cx="13684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3" name="object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5730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5218" name="Group 50"/>
          <p:cNvGraphicFramePr>
            <a:graphicFrameLocks noGrp="1"/>
          </p:cNvGraphicFramePr>
          <p:nvPr/>
        </p:nvGraphicFramePr>
        <p:xfrm>
          <a:off x="179388" y="620713"/>
          <a:ext cx="8785225" cy="6192839"/>
        </p:xfrm>
        <a:graphic>
          <a:graphicData uri="http://schemas.openxmlformats.org/drawingml/2006/table">
            <a:tbl>
              <a:tblPr/>
              <a:tblGrid>
                <a:gridCol w="1368425"/>
                <a:gridCol w="1223962"/>
                <a:gridCol w="2924175"/>
                <a:gridCol w="3268663"/>
              </a:tblGrid>
              <a:tr h="1293813">
                <a:tc>
                  <a:txBody>
                    <a:bodyPr/>
                    <a:lstStyle/>
                    <a:p>
                      <a:pPr marL="358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21A08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НДФЛ</a:t>
                      </a:r>
                    </a:p>
                    <a:p>
                      <a:pPr marL="358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21A08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Глава 23 Налогового кодекса РФ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4000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Ставка  налога  13%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63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DCF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 отдельных случаях:</a:t>
                      </a: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9%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- в отношении доходов в виде процентов по  облигациям с ипотечным покрытием эмитированным до 1 января 2007г.</a:t>
                      </a: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30%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- в отношении всех доходов, получаемых  физическими лицами– иностранными гражданами  35% - в отношении стоимости полученных выигрышей и призов</a:t>
                      </a:r>
                    </a:p>
                  </a:txBody>
                  <a:tcPr marL="0" marR="0" marT="4127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Налоговые вычеты:</a:t>
                      </a: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Стандартные - на детей</a:t>
                      </a: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Социальные,- в сумме уплаченной за обучение, за мед.  Обслуживание, дополнительных страховых взносов на  накопительную пенсию</a:t>
                      </a: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Профессиональные - для нотариусов, адвокатов, лиц,  получающих авторское вознаграждение</a:t>
                      </a: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Имущественные - на приобретение жилья</a:t>
                      </a:r>
                    </a:p>
                  </a:txBody>
                  <a:tcPr marL="0" marR="0" marT="4127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DCF9"/>
                    </a:solidFill>
                  </a:tcPr>
                </a:tc>
              </a:tr>
              <a:tr h="2039938"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1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21A08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ЗЕМЕЛЬНЫЙ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21A08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НАЛОГ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21A08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Глава 31  Налогового кодекса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21A08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РФ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21A08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Решение Городской  думы г. Глазова от  25.11.2005 № 21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21A08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(ред. от 30.10.2019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21A08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№ 525)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10350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3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Налоговые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ставки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 % от  кадастровой  стоимости  земельного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участка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0,3-3,0%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11874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DCF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0,3%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- земельные участки сельскохозяйственного  использования, участки, занятые жилищным  фондом и объектами инженерной инфраструктуры  жилищно-коммунального комплекса, участки,  приобретенные (предоставленные) для ведения  личного подсобного хозяйства, садоводства или  огородничества</a:t>
                      </a: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0,15%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- земельные участки, предназначенные для  размещения гаражей, предназначенные для  хранения личного автотранспорта граждан</a:t>
                      </a: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0,1%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- земельные участки, предназначенные для  размещения кооперативных гаражей с несколькими  стояночными местами, в том числе многоярусных 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1,5%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- прочие земельные участки</a:t>
                      </a: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.</a:t>
                      </a:r>
                    </a:p>
                  </a:txBody>
                  <a:tcPr marL="0" marR="0" marT="4191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Освобождаются от уплаты налога: Почетные граждане  города Глазова, Ветераны ВОВ; Вдовы участников ВОВ,  организации-резиденты в отношении земельных  участков, используемых для реализации инвестиционного  проекта в рамках соглашения об осуществлении  деятельности на территории опережающего социально-  экономического развития "Глазов" на срок действия  Соглашения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DCF9"/>
                    </a:solidFill>
                  </a:tcPr>
                </a:tc>
              </a:tr>
              <a:tr h="285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21A08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НАЛОГ НА  ИМУЩЕСТВО  ФИЗИЧЕСКИХ  ЛИЦ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21A08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Глава 32  Налогового кодекса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21A08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РФ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21A08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Решение Городской  думы г. Глазова от  26.11.2014 № 505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21A08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(ред. от 30.11.2022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21A08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№ 309)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317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Налоговые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ставки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 % от  кадастровой  стоимости  имущества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0,1-2,0%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DCF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87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>
                          <a:tab pos="1304925" algn="l"/>
                          <a:tab pos="2438400" algn="l"/>
                        </a:tabLst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0,1%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- жилые дома и помещения, объекты  незавершенного	строительства,	единые  недвижимые комплексы, в состав которых входит  хотя бы один жилой дом, хозяйственные строения  или сооружений, площадь каждого из которых не  превышает 50 квадратных метров</a:t>
                      </a: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>
                          <a:tab pos="1304925" algn="l"/>
                          <a:tab pos="2438400" algn="l"/>
                        </a:tabLst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0,3%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- гаражи и машино-места</a:t>
                      </a: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>
                          <a:tab pos="1304925" algn="l"/>
                          <a:tab pos="2438400" algn="l"/>
                        </a:tabLst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Объекты налогообложения, включенные в  перечень, определяемый п. 7 ст. 378.2 НК РФ и  предусмотренных абзацем вторым п. 10 ст. 378.2 НК  РФ, в размере:</a:t>
                      </a: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>
                          <a:tab pos="1304925" algn="l"/>
                          <a:tab pos="2438400" algn="l"/>
                        </a:tabLst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0,5%  -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кадастровой стоимостью до 20 млн. руб.; 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1,0% -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кадастровойстоимостью от 20 до 30 млн. руб.; 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2,0%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-кадастровой стоимостью свыше 30 млн. руб.; 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2,0%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- объекты налогообложения, включенные в  перечень, объектов недвижимого имущества, утвержденный правительством УР, объекты налогообложения, кадастровая стоимость которых  превышает 300 млн. рублей</a:t>
                      </a: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>
                          <a:tab pos="1304925" algn="l"/>
                          <a:tab pos="2438400" algn="l"/>
                        </a:tabLst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0,5%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- прочие объекты налогообложения.</a:t>
                      </a:r>
                    </a:p>
                  </a:txBody>
                  <a:tcPr marL="0" marR="0" marT="1111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33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Освобождаются от уплаты налога: Герои СССР и Герои РФ,  участники ВОВ и др. боевых операций по защите СССР,  лица, подвергшиеся воздействию радиации на</a:t>
                      </a: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«Чернобыльской АЭС», инвалиды I и II группы, инвалиды с  детства, дети-инвалиды, члены семей военнослужащих  потерявших кормильца, пенсионеры, граждане,  принимавшие участие в боевых действиях в Афганистане  и др. странах и др.</a:t>
                      </a: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А также: дети-сироты; дети, оставшиеся без попечения  родителей; лица из числа детей-сирот и детей, оставшихся  без попечения родителей в возрасте до 23 лет, при  условии их обучения в общеобразовательных  организациях, граждане, являющихся членами народных  дружин, участвующих в охране общественного порядка на  территории МО "Город Глазов"</a:t>
                      </a: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Установлена льгота по налогу на имущество ФЛ в размере  30% от суммы налога для членов многодетных  малообеспеченных семей, воспитывающих (имеющих на  иждивении) трех и более детей в возрасте до 18 лет  и  (или) детей до 23 лет, обучающихся в  общеобразовательных организациях.</a:t>
                      </a:r>
                    </a:p>
                  </a:txBody>
                  <a:tcPr marL="0" marR="0" marT="4318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DCF9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1042988" y="115888"/>
            <a:ext cx="742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Налоги, которые уплачивают в бюджет жители города Глазова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05" descr="C:\Users\Sony\Desktop\Герб Глазова.jpg"/>
          <p:cNvPicPr>
            <a:picLocks noChangeAspect="1" noChangeArrowheads="1"/>
          </p:cNvPicPr>
          <p:nvPr/>
        </p:nvPicPr>
        <p:blipFill>
          <a:blip r:embed="rId2"/>
          <a:srcRect b="9000"/>
          <a:stretch>
            <a:fillRect/>
          </a:stretch>
        </p:blipFill>
        <p:spPr bwMode="auto">
          <a:xfrm>
            <a:off x="0" y="0"/>
            <a:ext cx="6445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Прямоугольник 2"/>
          <p:cNvSpPr>
            <a:spLocks noChangeArrowheads="1"/>
          </p:cNvSpPr>
          <p:nvPr/>
        </p:nvSpPr>
        <p:spPr bwMode="auto">
          <a:xfrm>
            <a:off x="8018463" y="458788"/>
            <a:ext cx="7858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>
                <a:solidFill>
                  <a:srgbClr val="000000"/>
                </a:solidFill>
                <a:latin typeface="Cambria" pitchFamily="18" charset="0"/>
              </a:rPr>
              <a:t>(тыс. руб.)</a:t>
            </a:r>
          </a:p>
        </p:txBody>
      </p:sp>
      <p:sp>
        <p:nvSpPr>
          <p:cNvPr id="58537" name="Rectangle 169"/>
          <p:cNvSpPr>
            <a:spLocks noChangeArrowheads="1"/>
          </p:cNvSpPr>
          <p:nvPr/>
        </p:nvSpPr>
        <p:spPr bwMode="auto">
          <a:xfrm>
            <a:off x="2195513" y="182563"/>
            <a:ext cx="4916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Объем доходов бюджета города Глазова</a:t>
            </a:r>
          </a:p>
        </p:txBody>
      </p:sp>
      <p:graphicFrame>
        <p:nvGraphicFramePr>
          <p:cNvPr id="58551" name="Group 183"/>
          <p:cNvGraphicFramePr>
            <a:graphicFrameLocks noGrp="1"/>
          </p:cNvGraphicFramePr>
          <p:nvPr/>
        </p:nvGraphicFramePr>
        <p:xfrm>
          <a:off x="179388" y="765175"/>
          <a:ext cx="8785225" cy="6108700"/>
        </p:xfrm>
        <a:graphic>
          <a:graphicData uri="http://schemas.openxmlformats.org/drawingml/2006/table">
            <a:tbl>
              <a:tblPr/>
              <a:tblGrid>
                <a:gridCol w="1841500"/>
                <a:gridCol w="992187"/>
                <a:gridCol w="990600"/>
                <a:gridCol w="993775"/>
                <a:gridCol w="992188"/>
                <a:gridCol w="992187"/>
                <a:gridCol w="990600"/>
                <a:gridCol w="992188"/>
              </a:tblGrid>
              <a:tr h="2111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Классификация доходов бюджета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195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Первоначальный план на 2022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195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Исполнение 2022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195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Первоначальный план на 2023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195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Оценка исполнения 2023г.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195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Прогноз доходов бюджета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на 2024 год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на 2025 год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на 2026 год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195"/>
                      </a:srgbClr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523 280,00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592 907,60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559 125,00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672 763,23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654 132,00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679 535,60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709 302,50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50195"/>
                      </a:srgbClr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300 518,00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317 559,16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325 461,00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374 402,00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426 552,10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453 595,00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483 909,00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Акцизы на нефтепродукты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10 925,00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12 606,59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11 643,00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11 643,00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11 912,90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12 193,60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16 444,50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51 930,00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70 514,21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47 080,00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44 574,00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29 627,00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29 627,00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29 627,00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Налог  на  имущество  физических   лиц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31 779,00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44 240,63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38 784,00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45 990,00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45 990,00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45 990,00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45 990,00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57 388,00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50 896,74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52 000,00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51 700,00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52 000,00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52 000,00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52 000,00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10 276,00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11 750,36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10 421,00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10 521,00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10 421,00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10 421,00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10 422,00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Доходы от использования муниципального имущества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51 051,00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64 626,83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63 066,00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66 375,00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64 661,00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64 740,00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59 940,00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1 800,00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-54,21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2 220,00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988,00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801,00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801,00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801,00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Доходы от оказания платных услуг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596,00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612,07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150,00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240,00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167,00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168,00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169,00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4 317,00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17 426,59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5 300,00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62 197,80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7 300,00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5 300,00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5 300,00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1 500,00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1 338,05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1 500,00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926,00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1 500,00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1 500,00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1 500,00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Прочие доходы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1 200,00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1 390,58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1 500,00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3 206,43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3 200,00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3 200,00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3 200,00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1 365 221,6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1 818 116,36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1 671 717,02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2 561 064,27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1 231 557,75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1 320 234,62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1 313 295,26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50195"/>
                      </a:srgbClr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ВСЕГО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1 888 501,60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2 411 023,96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2 230 842,02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3 233 827,50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2 655 443,30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2 504 112,47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2 519 941,58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3" name="Заголовок 1"/>
          <p:cNvSpPr>
            <a:spLocks/>
          </p:cNvSpPr>
          <p:nvPr/>
        </p:nvSpPr>
        <p:spPr bwMode="auto">
          <a:xfrm>
            <a:off x="3635375" y="3500438"/>
            <a:ext cx="172878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Cambria" pitchFamily="18" charset="0"/>
              </a:rPr>
              <a:t>654 132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Cambria" pitchFamily="18" charset="0"/>
              </a:rPr>
              <a:t>тыс. руб.</a:t>
            </a:r>
            <a:endParaRPr lang="ru-RU" sz="4000" b="1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61474" name="Picture 105" descr="C:\Users\Sony\Desktop\Герб Глазова.jpg"/>
          <p:cNvPicPr>
            <a:picLocks noChangeAspect="1" noChangeArrowheads="1"/>
          </p:cNvPicPr>
          <p:nvPr/>
        </p:nvPicPr>
        <p:blipFill>
          <a:blip r:embed="rId3"/>
          <a:srcRect b="9000"/>
          <a:stretch>
            <a:fillRect/>
          </a:stretch>
        </p:blipFill>
        <p:spPr bwMode="auto">
          <a:xfrm>
            <a:off x="0" y="0"/>
            <a:ext cx="6445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500" y="1557338"/>
            <a:ext cx="18415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88250" y="5229225"/>
            <a:ext cx="126841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537" name="Rectangle 169"/>
          <p:cNvSpPr>
            <a:spLocks noChangeArrowheads="1"/>
          </p:cNvSpPr>
          <p:nvPr/>
        </p:nvSpPr>
        <p:spPr bwMode="auto">
          <a:xfrm>
            <a:off x="1547813" y="26035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Структура налоговых и неналоговых доходов </a:t>
            </a:r>
          </a:p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города Глазова в 2024 году</a:t>
            </a:r>
          </a:p>
        </p:txBody>
      </p:sp>
      <p:graphicFrame>
        <p:nvGraphicFramePr>
          <p:cNvPr id="61472" name="Object 32"/>
          <p:cNvGraphicFramePr>
            <a:graphicFrameLocks noChangeAspect="1"/>
          </p:cNvGraphicFramePr>
          <p:nvPr/>
        </p:nvGraphicFramePr>
        <p:xfrm>
          <a:off x="395288" y="692150"/>
          <a:ext cx="8353425" cy="597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6" name="Диаграмма" r:id="rId6" imgW="7515098" imgH="6114960" progId="Excel.Chart.8">
                  <p:embed/>
                </p:oleObj>
              </mc:Choice>
              <mc:Fallback>
                <p:oleObj name="Диаграмма" r:id="rId6" imgW="7515098" imgH="6114960" progId="Excel.Chart.8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92150"/>
                        <a:ext cx="8353425" cy="597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4" name="object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36195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196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600200"/>
              <a:ext cx="91440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197" name="object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646176" cy="694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198" name="object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89176" y="682751"/>
              <a:ext cx="6661150" cy="211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199" name="object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95017" y="483488"/>
              <a:ext cx="6653276" cy="259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200" name="object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21352" y="990600"/>
              <a:ext cx="1327277" cy="1769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object 9"/>
          <p:cNvSpPr txBox="1"/>
          <p:nvPr/>
        </p:nvSpPr>
        <p:spPr>
          <a:xfrm>
            <a:off x="5235575" y="1751013"/>
            <a:ext cx="303213" cy="37782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2300" b="1" spc="-10" dirty="0">
                <a:solidFill>
                  <a:srgbClr val="FFFFFF"/>
                </a:solidFill>
                <a:latin typeface="Trebuchet MS"/>
                <a:cs typeface="Trebuchet MS"/>
              </a:rPr>
              <a:t>1.</a:t>
            </a:r>
            <a:endParaRPr sz="2300">
              <a:latin typeface="Trebuchet MS"/>
              <a:cs typeface="Trebuchet MS"/>
            </a:endParaRPr>
          </a:p>
        </p:txBody>
      </p:sp>
      <p:pic>
        <p:nvPicPr>
          <p:cNvPr id="136202" name="object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75" y="1122363"/>
            <a:ext cx="3281363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ject 11"/>
          <p:cNvSpPr txBox="1"/>
          <p:nvPr/>
        </p:nvSpPr>
        <p:spPr>
          <a:xfrm>
            <a:off x="5940425" y="1125538"/>
            <a:ext cx="3078163" cy="968375"/>
          </a:xfrm>
          <a:prstGeom prst="rect">
            <a:avLst/>
          </a:prstGeom>
        </p:spPr>
        <p:txBody>
          <a:bodyPr lIns="0" tIns="39369" rIns="0" bIns="0">
            <a:spAutoFit/>
          </a:bodyPr>
          <a:lstStyle/>
          <a:p>
            <a:pPr marL="127000" indent="-115888">
              <a:lnSpc>
                <a:spcPct val="87000"/>
              </a:lnSpc>
              <a:spcBef>
                <a:spcPts val="313"/>
              </a:spcBef>
              <a:buFont typeface="Trebuchet MS" pitchFamily="34" charset="0"/>
              <a:buChar char="•"/>
              <a:tabLst>
                <a:tab pos="128588" algn="l"/>
              </a:tabLst>
            </a:pPr>
            <a:r>
              <a:rPr lang="ru-RU" sz="1400" b="1">
                <a:solidFill>
                  <a:srgbClr val="FFFFFF"/>
                </a:solidFill>
                <a:latin typeface="Trebuchet MS" pitchFamily="34" charset="0"/>
              </a:rPr>
              <a:t>вытекают из прогноза социально-  экономического развития и  являются инструментом достижения его целей</a:t>
            </a:r>
            <a:endParaRPr lang="ru-RU" sz="1400">
              <a:latin typeface="Trebuchet MS" pitchFamily="34" charset="0"/>
            </a:endParaRPr>
          </a:p>
        </p:txBody>
      </p:sp>
      <p:pic>
        <p:nvPicPr>
          <p:cNvPr id="136204" name="object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57738" y="2352675"/>
            <a:ext cx="1254125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ject 13"/>
          <p:cNvSpPr txBox="1"/>
          <p:nvPr/>
        </p:nvSpPr>
        <p:spPr>
          <a:xfrm>
            <a:off x="5235575" y="3079750"/>
            <a:ext cx="303213" cy="37623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2300" b="1" spc="-10" dirty="0">
                <a:solidFill>
                  <a:srgbClr val="FFFFFF"/>
                </a:solidFill>
                <a:latin typeface="Trebuchet MS"/>
                <a:cs typeface="Trebuchet MS"/>
              </a:rPr>
              <a:t>2.</a:t>
            </a:r>
            <a:endParaRPr sz="2300">
              <a:latin typeface="Trebuchet MS"/>
              <a:cs typeface="Trebuchet MS"/>
            </a:endParaRPr>
          </a:p>
        </p:txBody>
      </p:sp>
      <p:pic>
        <p:nvPicPr>
          <p:cNvPr id="136206" name="object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57875" y="2447925"/>
            <a:ext cx="3281363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ject 15"/>
          <p:cNvSpPr txBox="1"/>
          <p:nvPr/>
        </p:nvSpPr>
        <p:spPr>
          <a:xfrm>
            <a:off x="6011863" y="2565400"/>
            <a:ext cx="2744787" cy="782638"/>
          </a:xfrm>
          <a:prstGeom prst="rect">
            <a:avLst/>
          </a:prstGeom>
        </p:spPr>
        <p:txBody>
          <a:bodyPr lIns="0" tIns="41275" rIns="0" bIns="0">
            <a:spAutoFit/>
          </a:bodyPr>
          <a:lstStyle/>
          <a:p>
            <a:pPr marL="127000" indent="-115888">
              <a:lnSpc>
                <a:spcPts val="1463"/>
              </a:lnSpc>
              <a:spcBef>
                <a:spcPts val="325"/>
              </a:spcBef>
              <a:buFont typeface="Trebuchet MS" pitchFamily="34" charset="0"/>
              <a:buChar char="•"/>
              <a:tabLst>
                <a:tab pos="128588" algn="l"/>
              </a:tabLst>
            </a:pPr>
            <a:r>
              <a:rPr lang="ru-RU" sz="1400" b="1">
                <a:solidFill>
                  <a:srgbClr val="FFFFFF"/>
                </a:solidFill>
                <a:latin typeface="Trebuchet MS" pitchFamily="34" charset="0"/>
              </a:rPr>
              <a:t>объединяют все инструменты  бюджетной политики по достижению цели</a:t>
            </a:r>
            <a:endParaRPr lang="ru-RU" sz="1400">
              <a:latin typeface="Trebuchet MS" pitchFamily="34" charset="0"/>
            </a:endParaRPr>
          </a:p>
        </p:txBody>
      </p:sp>
      <p:pic>
        <p:nvPicPr>
          <p:cNvPr id="136208" name="object 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21225" y="3644900"/>
            <a:ext cx="132715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bject 17"/>
          <p:cNvSpPr txBox="1"/>
          <p:nvPr/>
        </p:nvSpPr>
        <p:spPr>
          <a:xfrm>
            <a:off x="5235575" y="4406900"/>
            <a:ext cx="303213" cy="3762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300" b="1" spc="-10" dirty="0">
                <a:solidFill>
                  <a:srgbClr val="FFFFFF"/>
                </a:solidFill>
                <a:latin typeface="Trebuchet MS"/>
                <a:cs typeface="Trebuchet MS"/>
              </a:rPr>
              <a:t>3.</a:t>
            </a:r>
            <a:endParaRPr sz="2300">
              <a:latin typeface="Trebuchet MS"/>
              <a:cs typeface="Trebuchet MS"/>
            </a:endParaRPr>
          </a:p>
        </p:txBody>
      </p:sp>
      <p:pic>
        <p:nvPicPr>
          <p:cNvPr id="136210" name="object 1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54700" y="3776663"/>
            <a:ext cx="328453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ject 19"/>
          <p:cNvSpPr txBox="1"/>
          <p:nvPr/>
        </p:nvSpPr>
        <p:spPr>
          <a:xfrm>
            <a:off x="6011863" y="4076700"/>
            <a:ext cx="2424112" cy="471488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0" indent="-115888">
              <a:spcBef>
                <a:spcPts val="113"/>
              </a:spcBef>
              <a:buFont typeface="Trebuchet MS" pitchFamily="34" charset="0"/>
              <a:buChar char="•"/>
              <a:tabLst>
                <a:tab pos="128588" algn="l"/>
              </a:tabLst>
            </a:pPr>
            <a:r>
              <a:rPr lang="ru-RU" sz="1500" b="1">
                <a:solidFill>
                  <a:srgbClr val="FFFFFF"/>
                </a:solidFill>
                <a:latin typeface="Trebuchet MS" pitchFamily="34" charset="0"/>
              </a:rPr>
              <a:t>состоят из подпрограмм</a:t>
            </a:r>
            <a:endParaRPr lang="ru-RU" sz="1500">
              <a:latin typeface="Trebuchet MS" pitchFamily="34" charset="0"/>
            </a:endParaRPr>
          </a:p>
        </p:txBody>
      </p:sp>
      <p:pic>
        <p:nvPicPr>
          <p:cNvPr id="136212" name="object 2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21225" y="5029200"/>
            <a:ext cx="13271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bject 21"/>
          <p:cNvSpPr txBox="1"/>
          <p:nvPr/>
        </p:nvSpPr>
        <p:spPr>
          <a:xfrm>
            <a:off x="5235575" y="5792788"/>
            <a:ext cx="303213" cy="37782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2300" b="1" spc="-10" dirty="0">
                <a:solidFill>
                  <a:srgbClr val="FFFFFF"/>
                </a:solidFill>
                <a:latin typeface="Trebuchet MS"/>
                <a:cs typeface="Trebuchet MS"/>
              </a:rPr>
              <a:t>4.</a:t>
            </a:r>
            <a:endParaRPr sz="2300">
              <a:latin typeface="Trebuchet MS"/>
              <a:cs typeface="Trebuchet MS"/>
            </a:endParaRPr>
          </a:p>
        </p:txBody>
      </p:sp>
      <p:pic>
        <p:nvPicPr>
          <p:cNvPr id="136214" name="object 2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857875" y="5102225"/>
            <a:ext cx="3281363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bject 23"/>
          <p:cNvSpPr txBox="1"/>
          <p:nvPr/>
        </p:nvSpPr>
        <p:spPr>
          <a:xfrm>
            <a:off x="6011863" y="5157788"/>
            <a:ext cx="2976562" cy="966787"/>
          </a:xfrm>
          <a:prstGeom prst="rect">
            <a:avLst/>
          </a:prstGeom>
        </p:spPr>
        <p:txBody>
          <a:bodyPr lIns="0" tIns="38735" rIns="0" bIns="0">
            <a:spAutoFit/>
          </a:bodyPr>
          <a:lstStyle/>
          <a:p>
            <a:pPr marL="127000" indent="-115888">
              <a:lnSpc>
                <a:spcPct val="87000"/>
              </a:lnSpc>
              <a:spcBef>
                <a:spcPts val="300"/>
              </a:spcBef>
              <a:buFont typeface="Trebuchet MS" pitchFamily="34" charset="0"/>
              <a:buChar char="•"/>
              <a:tabLst>
                <a:tab pos="128588" algn="l"/>
              </a:tabLst>
            </a:pPr>
            <a:r>
              <a:rPr lang="ru-RU" sz="1400" b="1">
                <a:solidFill>
                  <a:srgbClr val="FFFFFF"/>
                </a:solidFill>
                <a:latin typeface="Trebuchet MS" pitchFamily="34" charset="0"/>
              </a:rPr>
              <a:t>реализуются ответственными  исполнителями с участием  соисполнителей, которые отвечают за свои подпрограммы</a:t>
            </a:r>
            <a:endParaRPr lang="ru-RU" sz="1400">
              <a:latin typeface="Trebuchet MS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3688" y="1008063"/>
            <a:ext cx="4006850" cy="485775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>
              <a:spcBef>
                <a:spcPts val="113"/>
              </a:spcBef>
            </a:pPr>
            <a:r>
              <a:rPr lang="ru-RU" sz="1500" b="1">
                <a:solidFill>
                  <a:srgbClr val="0000FF"/>
                </a:solidFill>
              </a:rPr>
              <a:t>Муниципальная программа- это документ  определяющий:</a:t>
            </a:r>
            <a:endParaRPr lang="ru-RU" sz="1500"/>
          </a:p>
        </p:txBody>
      </p:sp>
      <p:sp>
        <p:nvSpPr>
          <p:cNvPr id="25" name="object 25"/>
          <p:cNvSpPr txBox="1"/>
          <p:nvPr/>
        </p:nvSpPr>
        <p:spPr>
          <a:xfrm>
            <a:off x="293688" y="1465263"/>
            <a:ext cx="3883025" cy="942975"/>
          </a:xfrm>
          <a:prstGeom prst="rect">
            <a:avLst/>
          </a:prstGeom>
        </p:spPr>
        <p:txBody>
          <a:bodyPr lIns="0" tIns="14605" rIns="0" bIns="0">
            <a:spAutoFit/>
          </a:bodyPr>
          <a:lstStyle/>
          <a:p>
            <a:pPr marL="299085" indent="-287020" fontAlgn="auto">
              <a:spcBef>
                <a:spcPts val="115"/>
              </a:spcBef>
              <a:spcAft>
                <a:spcPts val="0"/>
              </a:spcAft>
              <a:buFont typeface="Microsoft Sans Serif"/>
              <a:buChar char="-"/>
              <a:tabLst>
                <a:tab pos="299085" algn="l"/>
                <a:tab pos="299720" algn="l"/>
              </a:tabLst>
              <a:defRPr/>
            </a:pPr>
            <a:r>
              <a:rPr sz="1500" b="1" spc="5" dirty="0">
                <a:solidFill>
                  <a:srgbClr val="0000FF"/>
                </a:solidFill>
                <a:latin typeface="Arial"/>
                <a:cs typeface="Arial"/>
              </a:rPr>
              <a:t>цели</a:t>
            </a:r>
            <a:r>
              <a:rPr sz="15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500" b="1" spc="5" dirty="0">
                <a:solidFill>
                  <a:srgbClr val="0000FF"/>
                </a:solidFill>
                <a:latin typeface="Arial"/>
                <a:cs typeface="Arial"/>
              </a:rPr>
              <a:t>и</a:t>
            </a:r>
            <a:r>
              <a:rPr sz="15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000FF"/>
                </a:solidFill>
                <a:latin typeface="Arial"/>
                <a:cs typeface="Arial"/>
              </a:rPr>
              <a:t>задачи</a:t>
            </a:r>
            <a:r>
              <a:rPr sz="15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500" b="1" spc="5" dirty="0">
                <a:solidFill>
                  <a:srgbClr val="0000FF"/>
                </a:solidFill>
                <a:latin typeface="Arial"/>
                <a:cs typeface="Arial"/>
              </a:rPr>
              <a:t>в</a:t>
            </a:r>
            <a:r>
              <a:rPr sz="15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000FF"/>
                </a:solidFill>
                <a:latin typeface="Arial"/>
                <a:cs typeface="Arial"/>
              </a:rPr>
              <a:t>определенной</a:t>
            </a:r>
            <a:r>
              <a:rPr sz="1500" b="1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000FF"/>
                </a:solidFill>
                <a:latin typeface="Arial"/>
                <a:cs typeface="Arial"/>
              </a:rPr>
              <a:t>сфере</a:t>
            </a:r>
            <a:endParaRPr sz="1500">
              <a:latin typeface="Arial"/>
              <a:cs typeface="Arial"/>
            </a:endParaRPr>
          </a:p>
          <a:p>
            <a:pPr marL="299085" indent="-287020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-"/>
              <a:tabLst>
                <a:tab pos="299085" algn="l"/>
                <a:tab pos="299720" algn="l"/>
              </a:tabLst>
              <a:defRPr/>
            </a:pPr>
            <a:r>
              <a:rPr sz="1500" b="1" spc="-5" dirty="0">
                <a:solidFill>
                  <a:srgbClr val="0000FF"/>
                </a:solidFill>
                <a:latin typeface="Arial"/>
                <a:cs typeface="Arial"/>
              </a:rPr>
              <a:t>способы</a:t>
            </a:r>
            <a:r>
              <a:rPr sz="1500" b="1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500" b="1" spc="5" dirty="0">
                <a:solidFill>
                  <a:srgbClr val="0000FF"/>
                </a:solidFill>
                <a:latin typeface="Arial"/>
                <a:cs typeface="Arial"/>
              </a:rPr>
              <a:t>их</a:t>
            </a:r>
            <a:r>
              <a:rPr sz="15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000FF"/>
                </a:solidFill>
                <a:latin typeface="Arial"/>
                <a:cs typeface="Arial"/>
              </a:rPr>
              <a:t>достижения</a:t>
            </a:r>
            <a:endParaRPr sz="1500">
              <a:latin typeface="Arial"/>
              <a:cs typeface="Arial"/>
            </a:endParaRPr>
          </a:p>
          <a:p>
            <a:pPr marL="299085" indent="-287020" fontAlgn="auto">
              <a:spcBef>
                <a:spcPts val="0"/>
              </a:spcBef>
              <a:spcAft>
                <a:spcPts val="0"/>
              </a:spcAft>
              <a:buFont typeface="Microsoft Sans Serif"/>
              <a:buChar char="-"/>
              <a:tabLst>
                <a:tab pos="299085" algn="l"/>
                <a:tab pos="299720" algn="l"/>
              </a:tabLst>
              <a:defRPr/>
            </a:pPr>
            <a:r>
              <a:rPr sz="1500" b="1" spc="-10" dirty="0">
                <a:solidFill>
                  <a:srgbClr val="0000FF"/>
                </a:solidFill>
                <a:latin typeface="Arial"/>
                <a:cs typeface="Arial"/>
              </a:rPr>
              <a:t>объемы</a:t>
            </a:r>
            <a:r>
              <a:rPr sz="15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0000FF"/>
                </a:solidFill>
                <a:latin typeface="Arial"/>
                <a:cs typeface="Arial"/>
              </a:rPr>
              <a:t>используемых </a:t>
            </a:r>
            <a:r>
              <a:rPr sz="1500" b="1" dirty="0">
                <a:solidFill>
                  <a:srgbClr val="0000FF"/>
                </a:solidFill>
                <a:latin typeface="Arial"/>
                <a:cs typeface="Arial"/>
              </a:rPr>
              <a:t>финансовых</a:t>
            </a:r>
            <a:endParaRPr sz="1500">
              <a:latin typeface="Arial"/>
              <a:cs typeface="Arial"/>
            </a:endParaRPr>
          </a:p>
          <a:p>
            <a:pPr marL="2990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500" b="1" spc="-10" dirty="0">
                <a:solidFill>
                  <a:srgbClr val="0000FF"/>
                </a:solidFill>
                <a:latin typeface="Arial"/>
                <a:cs typeface="Arial"/>
              </a:rPr>
              <a:t>ресурсов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36218" name="object 26"/>
          <p:cNvGrpSpPr>
            <a:grpSpLocks/>
          </p:cNvGrpSpPr>
          <p:nvPr/>
        </p:nvGrpSpPr>
        <p:grpSpPr bwMode="auto">
          <a:xfrm>
            <a:off x="450850" y="2584450"/>
            <a:ext cx="3627438" cy="3965575"/>
            <a:chOff x="451104" y="2584704"/>
            <a:chExt cx="3627120" cy="3965575"/>
          </a:xfrm>
        </p:grpSpPr>
        <p:pic>
          <p:nvPicPr>
            <p:cNvPr id="136219" name="object 2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591056" y="4050792"/>
              <a:ext cx="1505712" cy="1182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220" name="object 28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868168" y="5172455"/>
              <a:ext cx="1152144" cy="1255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221" name="object 29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60248" y="2636520"/>
              <a:ext cx="1374647" cy="1246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6222" name="object 30"/>
            <p:cNvSpPr>
              <a:spLocks noChangeArrowheads="1"/>
            </p:cNvSpPr>
            <p:nvPr/>
          </p:nvSpPr>
          <p:spPr bwMode="auto">
            <a:xfrm>
              <a:off x="455676" y="2631948"/>
              <a:ext cx="1384300" cy="1256030"/>
            </a:xfrm>
            <a:custGeom>
              <a:avLst/>
              <a:gdLst>
                <a:gd name="T0" fmla="*/ 0 w 1384300"/>
                <a:gd name="T1" fmla="*/ 0 h 1256029"/>
                <a:gd name="T2" fmla="*/ 1384300 w 1384300"/>
                <a:gd name="T3" fmla="*/ 1256029 h 1256029"/>
              </a:gdLst>
              <a:ahLst/>
              <a:cxnLst/>
              <a:rect l="T0" t="T1" r="T2" b="T3"/>
              <a:pathLst>
                <a:path w="1384300" h="1256029">
                  <a:moveTo>
                    <a:pt x="0" y="1255776"/>
                  </a:moveTo>
                  <a:lnTo>
                    <a:pt x="1383792" y="1255776"/>
                  </a:lnTo>
                  <a:lnTo>
                    <a:pt x="1383792" y="0"/>
                  </a:lnTo>
                  <a:lnTo>
                    <a:pt x="0" y="0"/>
                  </a:lnTo>
                  <a:lnTo>
                    <a:pt x="0" y="1255776"/>
                  </a:lnTo>
                  <a:close/>
                </a:path>
              </a:pathLst>
            </a:custGeom>
            <a:noFill/>
            <a:ln w="9144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136223" name="object 31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627376" y="2584704"/>
              <a:ext cx="1450848" cy="1298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224" name="object 32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472440" y="5050536"/>
              <a:ext cx="1438656" cy="1499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05" descr="C:\Users\Sony\Desktop\Герб Глазова.jpg"/>
          <p:cNvPicPr>
            <a:picLocks noChangeAspect="1" noChangeArrowheads="1"/>
          </p:cNvPicPr>
          <p:nvPr/>
        </p:nvPicPr>
        <p:blipFill>
          <a:blip r:embed="rId3"/>
          <a:srcRect b="9000"/>
          <a:stretch>
            <a:fillRect/>
          </a:stretch>
        </p:blipFill>
        <p:spPr bwMode="auto">
          <a:xfrm>
            <a:off x="0" y="0"/>
            <a:ext cx="6445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398" name="Rectangle 934"/>
          <p:cNvSpPr>
            <a:spLocks noChangeArrowheads="1"/>
          </p:cNvSpPr>
          <p:nvPr/>
        </p:nvSpPr>
        <p:spPr bwMode="auto">
          <a:xfrm>
            <a:off x="1403350" y="188913"/>
            <a:ext cx="6840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на реализацию </a:t>
            </a:r>
          </a:p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муниципальных программ города Глазова</a:t>
            </a:r>
          </a:p>
        </p:txBody>
      </p:sp>
      <p:graphicFrame>
        <p:nvGraphicFramePr>
          <p:cNvPr id="123987" name="Group 1107"/>
          <p:cNvGraphicFramePr>
            <a:graphicFrameLocks noGrp="1"/>
          </p:cNvGraphicFramePr>
          <p:nvPr/>
        </p:nvGraphicFramePr>
        <p:xfrm>
          <a:off x="250825" y="836613"/>
          <a:ext cx="8713788" cy="5952491"/>
        </p:xfrm>
        <a:graphic>
          <a:graphicData uri="http://schemas.openxmlformats.org/drawingml/2006/table">
            <a:tbl>
              <a:tblPr/>
              <a:tblGrid>
                <a:gridCol w="2482850"/>
                <a:gridCol w="890588"/>
                <a:gridCol w="890587"/>
                <a:gridCol w="889000"/>
                <a:gridCol w="890588"/>
                <a:gridCol w="890587"/>
                <a:gridCol w="889000"/>
                <a:gridCol w="890588"/>
              </a:tblGrid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(первоначаль ный план)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(уточненный план)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(первоначальный план)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(оценка)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расходов бюджета города Глазова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0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и воспитание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1 285 806,44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1 811 058,21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1 542 629,95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1 966 197,58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1 849 563,35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1 840 797,79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1 831 215,72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развития физической культуры и спорта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58 733,00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82 283,54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68 537,00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91 429,30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81 575,74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82 743,74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83 958,46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199 849,21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320 705,53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269 031,76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422 427,42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206 857,25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202 011,94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202 857,80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9 272,00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23 613,21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9 135,06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13 924,28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9 038,03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8 679,92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8 269,11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устойчивого экономического развития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6 122,79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3 512,31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6 296,34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3 862,42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Предупреждение и ликвидация последствий чрезвычайных ситуаций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3 999,00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13 984,07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5 124,20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8 890,10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5 390,00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5 406,00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5 422,10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нарушений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50,41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205,50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112,58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хозяйство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135 202,91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247 287,24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148 327,96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472 171,85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342 132,86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211 835,90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210 239,11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управление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80 031,30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96 089,65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79 682,37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92 097,50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86 587,19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85 698,63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86 365,45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муниципальными финансами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99 533,00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37 604,16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107 574,98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56 639,95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74 963,46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93 411,48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113 045,62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молодежной политики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10 166,64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16 824,93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11 860,92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22 112,60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15 236,87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12 238,27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12 258,27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33 363,10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34 217,23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36 531,10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131 721,10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23 677,14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1 410,00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1 410,00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терроризма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Комплексные меры противодействия немедицинскому потреблению наркотических средств в муниципальном образовании "Город Глазов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 направления деятельности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16 895,00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32 957,07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16 397,00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31 181,52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16 249,00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16 267,80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16 287,35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1 936 501,60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2 722 998,03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2 298 694,61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3 315 495,02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2 715 443,30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2 564 112,47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2 574 941,58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object 5"/>
          <p:cNvSpPr>
            <a:spLocks noChangeArrowheads="1"/>
          </p:cNvSpPr>
          <p:nvPr/>
        </p:nvSpPr>
        <p:spPr bwMode="auto">
          <a:xfrm>
            <a:off x="398463" y="1416050"/>
            <a:ext cx="8567737" cy="360363"/>
          </a:xfrm>
          <a:custGeom>
            <a:avLst/>
            <a:gdLst>
              <a:gd name="T0" fmla="*/ 0 w 8568055"/>
              <a:gd name="T1" fmla="*/ 0 h 360044"/>
              <a:gd name="T2" fmla="*/ 8568055 w 8568055"/>
              <a:gd name="T3" fmla="*/ 360044 h 360044"/>
            </a:gdLst>
            <a:ahLst/>
            <a:cxnLst/>
            <a:rect l="T0" t="T1" r="T2" b="T3"/>
            <a:pathLst>
              <a:path w="8568055" h="360044">
                <a:moveTo>
                  <a:pt x="0" y="59943"/>
                </a:moveTo>
                <a:lnTo>
                  <a:pt x="4710" y="36593"/>
                </a:lnTo>
                <a:lnTo>
                  <a:pt x="17556" y="17541"/>
                </a:lnTo>
                <a:lnTo>
                  <a:pt x="36609" y="4704"/>
                </a:lnTo>
                <a:lnTo>
                  <a:pt x="59943" y="0"/>
                </a:lnTo>
                <a:lnTo>
                  <a:pt x="8507984" y="0"/>
                </a:lnTo>
                <a:lnTo>
                  <a:pt x="8531334" y="4704"/>
                </a:lnTo>
                <a:lnTo>
                  <a:pt x="8550386" y="17541"/>
                </a:lnTo>
                <a:lnTo>
                  <a:pt x="8563223" y="36593"/>
                </a:lnTo>
                <a:lnTo>
                  <a:pt x="8567928" y="59943"/>
                </a:lnTo>
                <a:lnTo>
                  <a:pt x="8567928" y="299719"/>
                </a:lnTo>
                <a:lnTo>
                  <a:pt x="8563223" y="323070"/>
                </a:lnTo>
                <a:lnTo>
                  <a:pt x="8550386" y="342122"/>
                </a:lnTo>
                <a:lnTo>
                  <a:pt x="8531334" y="354959"/>
                </a:lnTo>
                <a:lnTo>
                  <a:pt x="8507984" y="359663"/>
                </a:lnTo>
                <a:lnTo>
                  <a:pt x="59943" y="359663"/>
                </a:lnTo>
                <a:lnTo>
                  <a:pt x="36609" y="354959"/>
                </a:lnTo>
                <a:lnTo>
                  <a:pt x="17556" y="342122"/>
                </a:lnTo>
                <a:lnTo>
                  <a:pt x="4710" y="323070"/>
                </a:lnTo>
                <a:lnTo>
                  <a:pt x="0" y="299719"/>
                </a:lnTo>
                <a:lnTo>
                  <a:pt x="0" y="59943"/>
                </a:lnTo>
                <a:close/>
              </a:path>
            </a:pathLst>
          </a:custGeom>
          <a:noFill/>
          <a:ln w="15240">
            <a:solidFill>
              <a:srgbClr val="1C2B6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910" name="object 6"/>
          <p:cNvSpPr>
            <a:spLocks noChangeArrowheads="1"/>
          </p:cNvSpPr>
          <p:nvPr/>
        </p:nvSpPr>
        <p:spPr bwMode="auto">
          <a:xfrm>
            <a:off x="398463" y="1919288"/>
            <a:ext cx="8567737" cy="358775"/>
          </a:xfrm>
          <a:custGeom>
            <a:avLst/>
            <a:gdLst>
              <a:gd name="T0" fmla="*/ 0 w 8568055"/>
              <a:gd name="T1" fmla="*/ 0 h 360044"/>
              <a:gd name="T2" fmla="*/ 8568055 w 8568055"/>
              <a:gd name="T3" fmla="*/ 360044 h 360044"/>
            </a:gdLst>
            <a:ahLst/>
            <a:cxnLst/>
            <a:rect l="T0" t="T1" r="T2" b="T3"/>
            <a:pathLst>
              <a:path w="8568055" h="360044">
                <a:moveTo>
                  <a:pt x="0" y="59944"/>
                </a:moveTo>
                <a:lnTo>
                  <a:pt x="4710" y="36593"/>
                </a:lnTo>
                <a:lnTo>
                  <a:pt x="17556" y="17541"/>
                </a:lnTo>
                <a:lnTo>
                  <a:pt x="36609" y="4704"/>
                </a:lnTo>
                <a:lnTo>
                  <a:pt x="59943" y="0"/>
                </a:lnTo>
                <a:lnTo>
                  <a:pt x="8507984" y="0"/>
                </a:lnTo>
                <a:lnTo>
                  <a:pt x="8531334" y="4704"/>
                </a:lnTo>
                <a:lnTo>
                  <a:pt x="8550386" y="17541"/>
                </a:lnTo>
                <a:lnTo>
                  <a:pt x="8563223" y="36593"/>
                </a:lnTo>
                <a:lnTo>
                  <a:pt x="8567928" y="59944"/>
                </a:lnTo>
                <a:lnTo>
                  <a:pt x="8567928" y="299720"/>
                </a:lnTo>
                <a:lnTo>
                  <a:pt x="8563223" y="323070"/>
                </a:lnTo>
                <a:lnTo>
                  <a:pt x="8550386" y="342122"/>
                </a:lnTo>
                <a:lnTo>
                  <a:pt x="8531334" y="354959"/>
                </a:lnTo>
                <a:lnTo>
                  <a:pt x="8507984" y="359663"/>
                </a:lnTo>
                <a:lnTo>
                  <a:pt x="59943" y="359663"/>
                </a:lnTo>
                <a:lnTo>
                  <a:pt x="36609" y="354959"/>
                </a:lnTo>
                <a:lnTo>
                  <a:pt x="17556" y="342122"/>
                </a:lnTo>
                <a:lnTo>
                  <a:pt x="4710" y="323070"/>
                </a:lnTo>
                <a:lnTo>
                  <a:pt x="0" y="299720"/>
                </a:lnTo>
                <a:lnTo>
                  <a:pt x="0" y="59944"/>
                </a:lnTo>
                <a:close/>
              </a:path>
            </a:pathLst>
          </a:custGeom>
          <a:noFill/>
          <a:ln w="15240">
            <a:solidFill>
              <a:srgbClr val="1C2B6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911" name="object 7"/>
          <p:cNvSpPr>
            <a:spLocks noChangeArrowheads="1"/>
          </p:cNvSpPr>
          <p:nvPr/>
        </p:nvSpPr>
        <p:spPr bwMode="auto">
          <a:xfrm>
            <a:off x="398463" y="909638"/>
            <a:ext cx="8567737" cy="360362"/>
          </a:xfrm>
          <a:custGeom>
            <a:avLst/>
            <a:gdLst>
              <a:gd name="T0" fmla="*/ 0 w 8568055"/>
              <a:gd name="T1" fmla="*/ 0 h 360044"/>
              <a:gd name="T2" fmla="*/ 8568055 w 8568055"/>
              <a:gd name="T3" fmla="*/ 360044 h 360044"/>
            </a:gdLst>
            <a:ahLst/>
            <a:cxnLst/>
            <a:rect l="T0" t="T1" r="T2" b="T3"/>
            <a:pathLst>
              <a:path w="8568055" h="360044">
                <a:moveTo>
                  <a:pt x="0" y="59944"/>
                </a:moveTo>
                <a:lnTo>
                  <a:pt x="4710" y="36593"/>
                </a:lnTo>
                <a:lnTo>
                  <a:pt x="17556" y="17541"/>
                </a:lnTo>
                <a:lnTo>
                  <a:pt x="36609" y="4704"/>
                </a:lnTo>
                <a:lnTo>
                  <a:pt x="59943" y="0"/>
                </a:lnTo>
                <a:lnTo>
                  <a:pt x="8507984" y="0"/>
                </a:lnTo>
                <a:lnTo>
                  <a:pt x="8531334" y="4704"/>
                </a:lnTo>
                <a:lnTo>
                  <a:pt x="8550386" y="17541"/>
                </a:lnTo>
                <a:lnTo>
                  <a:pt x="8563223" y="36593"/>
                </a:lnTo>
                <a:lnTo>
                  <a:pt x="8567928" y="59944"/>
                </a:lnTo>
                <a:lnTo>
                  <a:pt x="8567928" y="299720"/>
                </a:lnTo>
                <a:lnTo>
                  <a:pt x="8563223" y="323070"/>
                </a:lnTo>
                <a:lnTo>
                  <a:pt x="8550386" y="342122"/>
                </a:lnTo>
                <a:lnTo>
                  <a:pt x="8531334" y="354959"/>
                </a:lnTo>
                <a:lnTo>
                  <a:pt x="8507984" y="359663"/>
                </a:lnTo>
                <a:lnTo>
                  <a:pt x="59943" y="359663"/>
                </a:lnTo>
                <a:lnTo>
                  <a:pt x="36609" y="354959"/>
                </a:lnTo>
                <a:lnTo>
                  <a:pt x="17556" y="342122"/>
                </a:lnTo>
                <a:lnTo>
                  <a:pt x="4710" y="323070"/>
                </a:lnTo>
                <a:lnTo>
                  <a:pt x="0" y="299720"/>
                </a:lnTo>
                <a:lnTo>
                  <a:pt x="0" y="59944"/>
                </a:lnTo>
                <a:close/>
              </a:path>
            </a:pathLst>
          </a:custGeom>
          <a:noFill/>
          <a:ln w="15240">
            <a:solidFill>
              <a:srgbClr val="1C2B6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912" name="object 8"/>
          <p:cNvSpPr>
            <a:spLocks noChangeArrowheads="1"/>
          </p:cNvSpPr>
          <p:nvPr/>
        </p:nvSpPr>
        <p:spPr bwMode="auto">
          <a:xfrm>
            <a:off x="398463" y="2420938"/>
            <a:ext cx="8567737" cy="363537"/>
          </a:xfrm>
          <a:custGeom>
            <a:avLst/>
            <a:gdLst>
              <a:gd name="T0" fmla="*/ 0 w 8568055"/>
              <a:gd name="T1" fmla="*/ 0 h 363219"/>
              <a:gd name="T2" fmla="*/ 8568055 w 8568055"/>
              <a:gd name="T3" fmla="*/ 363219 h 363219"/>
            </a:gdLst>
            <a:ahLst/>
            <a:cxnLst/>
            <a:rect l="T0" t="T1" r="T2" b="T3"/>
            <a:pathLst>
              <a:path w="8568055" h="363219">
                <a:moveTo>
                  <a:pt x="0" y="60451"/>
                </a:moveTo>
                <a:lnTo>
                  <a:pt x="4750" y="36915"/>
                </a:lnTo>
                <a:lnTo>
                  <a:pt x="17705" y="17700"/>
                </a:lnTo>
                <a:lnTo>
                  <a:pt x="36920" y="4748"/>
                </a:lnTo>
                <a:lnTo>
                  <a:pt x="60451" y="0"/>
                </a:lnTo>
                <a:lnTo>
                  <a:pt x="8507476" y="0"/>
                </a:lnTo>
                <a:lnTo>
                  <a:pt x="8531012" y="4748"/>
                </a:lnTo>
                <a:lnTo>
                  <a:pt x="8550227" y="17700"/>
                </a:lnTo>
                <a:lnTo>
                  <a:pt x="8563179" y="36915"/>
                </a:lnTo>
                <a:lnTo>
                  <a:pt x="8567928" y="60451"/>
                </a:lnTo>
                <a:lnTo>
                  <a:pt x="8567928" y="302260"/>
                </a:lnTo>
                <a:lnTo>
                  <a:pt x="8563179" y="325796"/>
                </a:lnTo>
                <a:lnTo>
                  <a:pt x="8550227" y="345011"/>
                </a:lnTo>
                <a:lnTo>
                  <a:pt x="8531012" y="357963"/>
                </a:lnTo>
                <a:lnTo>
                  <a:pt x="8507476" y="362712"/>
                </a:lnTo>
                <a:lnTo>
                  <a:pt x="60451" y="362712"/>
                </a:lnTo>
                <a:lnTo>
                  <a:pt x="36920" y="357963"/>
                </a:lnTo>
                <a:lnTo>
                  <a:pt x="17705" y="345011"/>
                </a:lnTo>
                <a:lnTo>
                  <a:pt x="4750" y="325796"/>
                </a:lnTo>
                <a:lnTo>
                  <a:pt x="0" y="302260"/>
                </a:lnTo>
                <a:lnTo>
                  <a:pt x="0" y="60451"/>
                </a:lnTo>
                <a:close/>
              </a:path>
            </a:pathLst>
          </a:custGeom>
          <a:noFill/>
          <a:ln w="15240">
            <a:solidFill>
              <a:srgbClr val="1C2B6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913" name="object 9"/>
          <p:cNvSpPr>
            <a:spLocks noChangeArrowheads="1"/>
          </p:cNvSpPr>
          <p:nvPr/>
        </p:nvSpPr>
        <p:spPr bwMode="auto">
          <a:xfrm>
            <a:off x="398463" y="3573463"/>
            <a:ext cx="8567737" cy="363537"/>
          </a:xfrm>
          <a:custGeom>
            <a:avLst/>
            <a:gdLst>
              <a:gd name="T0" fmla="*/ 0 w 8568055"/>
              <a:gd name="T1" fmla="*/ 0 h 363220"/>
              <a:gd name="T2" fmla="*/ 8568055 w 8568055"/>
              <a:gd name="T3" fmla="*/ 363220 h 363220"/>
            </a:gdLst>
            <a:ahLst/>
            <a:cxnLst/>
            <a:rect l="T0" t="T1" r="T2" b="T3"/>
            <a:pathLst>
              <a:path w="8568055" h="363220">
                <a:moveTo>
                  <a:pt x="0" y="60452"/>
                </a:moveTo>
                <a:lnTo>
                  <a:pt x="4750" y="36915"/>
                </a:lnTo>
                <a:lnTo>
                  <a:pt x="17705" y="17700"/>
                </a:lnTo>
                <a:lnTo>
                  <a:pt x="36920" y="4748"/>
                </a:lnTo>
                <a:lnTo>
                  <a:pt x="60451" y="0"/>
                </a:lnTo>
                <a:lnTo>
                  <a:pt x="8507476" y="0"/>
                </a:lnTo>
                <a:lnTo>
                  <a:pt x="8531012" y="4748"/>
                </a:lnTo>
                <a:lnTo>
                  <a:pt x="8550227" y="17700"/>
                </a:lnTo>
                <a:lnTo>
                  <a:pt x="8563179" y="36915"/>
                </a:lnTo>
                <a:lnTo>
                  <a:pt x="8567928" y="60452"/>
                </a:lnTo>
                <a:lnTo>
                  <a:pt x="8567928" y="302260"/>
                </a:lnTo>
                <a:lnTo>
                  <a:pt x="8563179" y="325796"/>
                </a:lnTo>
                <a:lnTo>
                  <a:pt x="8550227" y="345011"/>
                </a:lnTo>
                <a:lnTo>
                  <a:pt x="8531012" y="357963"/>
                </a:lnTo>
                <a:lnTo>
                  <a:pt x="8507476" y="362712"/>
                </a:lnTo>
                <a:lnTo>
                  <a:pt x="60451" y="362712"/>
                </a:lnTo>
                <a:lnTo>
                  <a:pt x="36920" y="357963"/>
                </a:lnTo>
                <a:lnTo>
                  <a:pt x="17705" y="345011"/>
                </a:lnTo>
                <a:lnTo>
                  <a:pt x="4750" y="325796"/>
                </a:lnTo>
                <a:lnTo>
                  <a:pt x="0" y="302260"/>
                </a:lnTo>
                <a:lnTo>
                  <a:pt x="0" y="60452"/>
                </a:lnTo>
                <a:close/>
              </a:path>
            </a:pathLst>
          </a:custGeom>
          <a:noFill/>
          <a:ln w="15240">
            <a:solidFill>
              <a:srgbClr val="1C2B6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914" name="object 10"/>
          <p:cNvSpPr>
            <a:spLocks noChangeArrowheads="1"/>
          </p:cNvSpPr>
          <p:nvPr/>
        </p:nvSpPr>
        <p:spPr bwMode="auto">
          <a:xfrm>
            <a:off x="398463" y="4079875"/>
            <a:ext cx="8567737" cy="360363"/>
          </a:xfrm>
          <a:custGeom>
            <a:avLst/>
            <a:gdLst>
              <a:gd name="T0" fmla="*/ 0 w 8568055"/>
              <a:gd name="T1" fmla="*/ 0 h 360045"/>
              <a:gd name="T2" fmla="*/ 8568055 w 8568055"/>
              <a:gd name="T3" fmla="*/ 360045 h 360045"/>
            </a:gdLst>
            <a:ahLst/>
            <a:cxnLst/>
            <a:rect l="T0" t="T1" r="T2" b="T3"/>
            <a:pathLst>
              <a:path w="8568055" h="360045">
                <a:moveTo>
                  <a:pt x="0" y="59943"/>
                </a:moveTo>
                <a:lnTo>
                  <a:pt x="4710" y="36593"/>
                </a:lnTo>
                <a:lnTo>
                  <a:pt x="17556" y="17541"/>
                </a:lnTo>
                <a:lnTo>
                  <a:pt x="36609" y="4704"/>
                </a:lnTo>
                <a:lnTo>
                  <a:pt x="59943" y="0"/>
                </a:lnTo>
                <a:lnTo>
                  <a:pt x="8507984" y="0"/>
                </a:lnTo>
                <a:lnTo>
                  <a:pt x="8531334" y="4704"/>
                </a:lnTo>
                <a:lnTo>
                  <a:pt x="8550386" y="17541"/>
                </a:lnTo>
                <a:lnTo>
                  <a:pt x="8563223" y="36593"/>
                </a:lnTo>
                <a:lnTo>
                  <a:pt x="8567928" y="59943"/>
                </a:lnTo>
                <a:lnTo>
                  <a:pt x="8567928" y="299719"/>
                </a:lnTo>
                <a:lnTo>
                  <a:pt x="8563223" y="323070"/>
                </a:lnTo>
                <a:lnTo>
                  <a:pt x="8550386" y="342122"/>
                </a:lnTo>
                <a:lnTo>
                  <a:pt x="8531334" y="354959"/>
                </a:lnTo>
                <a:lnTo>
                  <a:pt x="8507984" y="359663"/>
                </a:lnTo>
                <a:lnTo>
                  <a:pt x="59943" y="359663"/>
                </a:lnTo>
                <a:lnTo>
                  <a:pt x="36609" y="354959"/>
                </a:lnTo>
                <a:lnTo>
                  <a:pt x="17556" y="342122"/>
                </a:lnTo>
                <a:lnTo>
                  <a:pt x="4710" y="323070"/>
                </a:lnTo>
                <a:lnTo>
                  <a:pt x="0" y="299719"/>
                </a:lnTo>
                <a:lnTo>
                  <a:pt x="0" y="59943"/>
                </a:lnTo>
                <a:close/>
              </a:path>
            </a:pathLst>
          </a:custGeom>
          <a:noFill/>
          <a:ln w="15240">
            <a:solidFill>
              <a:srgbClr val="1C2B6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915" name="object 11"/>
          <p:cNvSpPr>
            <a:spLocks noChangeArrowheads="1"/>
          </p:cNvSpPr>
          <p:nvPr/>
        </p:nvSpPr>
        <p:spPr bwMode="auto">
          <a:xfrm>
            <a:off x="398463" y="5086350"/>
            <a:ext cx="8567737" cy="358775"/>
          </a:xfrm>
          <a:custGeom>
            <a:avLst/>
            <a:gdLst>
              <a:gd name="T0" fmla="*/ 0 w 8568055"/>
              <a:gd name="T1" fmla="*/ 0 h 360045"/>
              <a:gd name="T2" fmla="*/ 8568055 w 8568055"/>
              <a:gd name="T3" fmla="*/ 360045 h 360045"/>
            </a:gdLst>
            <a:ahLst/>
            <a:cxnLst/>
            <a:rect l="T0" t="T1" r="T2" b="T3"/>
            <a:pathLst>
              <a:path w="8568055" h="360045">
                <a:moveTo>
                  <a:pt x="0" y="59943"/>
                </a:moveTo>
                <a:lnTo>
                  <a:pt x="4710" y="36593"/>
                </a:lnTo>
                <a:lnTo>
                  <a:pt x="17556" y="17541"/>
                </a:lnTo>
                <a:lnTo>
                  <a:pt x="36609" y="4704"/>
                </a:lnTo>
                <a:lnTo>
                  <a:pt x="59943" y="0"/>
                </a:lnTo>
                <a:lnTo>
                  <a:pt x="8507984" y="0"/>
                </a:lnTo>
                <a:lnTo>
                  <a:pt x="8531334" y="4704"/>
                </a:lnTo>
                <a:lnTo>
                  <a:pt x="8550386" y="17541"/>
                </a:lnTo>
                <a:lnTo>
                  <a:pt x="8563223" y="36593"/>
                </a:lnTo>
                <a:lnTo>
                  <a:pt x="8567928" y="59943"/>
                </a:lnTo>
                <a:lnTo>
                  <a:pt x="8567928" y="299720"/>
                </a:lnTo>
                <a:lnTo>
                  <a:pt x="8563223" y="323070"/>
                </a:lnTo>
                <a:lnTo>
                  <a:pt x="8550386" y="342122"/>
                </a:lnTo>
                <a:lnTo>
                  <a:pt x="8531334" y="354959"/>
                </a:lnTo>
                <a:lnTo>
                  <a:pt x="8507984" y="359664"/>
                </a:lnTo>
                <a:lnTo>
                  <a:pt x="59943" y="359664"/>
                </a:lnTo>
                <a:lnTo>
                  <a:pt x="36609" y="354959"/>
                </a:lnTo>
                <a:lnTo>
                  <a:pt x="17556" y="342122"/>
                </a:lnTo>
                <a:lnTo>
                  <a:pt x="4710" y="323070"/>
                </a:lnTo>
                <a:lnTo>
                  <a:pt x="0" y="299720"/>
                </a:lnTo>
                <a:lnTo>
                  <a:pt x="0" y="59943"/>
                </a:lnTo>
                <a:close/>
              </a:path>
            </a:pathLst>
          </a:custGeom>
          <a:noFill/>
          <a:ln w="15240">
            <a:solidFill>
              <a:srgbClr val="1C2B6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916" name="object 12"/>
          <p:cNvSpPr>
            <a:spLocks noChangeArrowheads="1"/>
          </p:cNvSpPr>
          <p:nvPr/>
        </p:nvSpPr>
        <p:spPr bwMode="auto">
          <a:xfrm>
            <a:off x="398463" y="4583113"/>
            <a:ext cx="8567737" cy="360362"/>
          </a:xfrm>
          <a:custGeom>
            <a:avLst/>
            <a:gdLst>
              <a:gd name="T0" fmla="*/ 0 w 8568055"/>
              <a:gd name="T1" fmla="*/ 0 h 360045"/>
              <a:gd name="T2" fmla="*/ 8568055 w 8568055"/>
              <a:gd name="T3" fmla="*/ 360045 h 360045"/>
            </a:gdLst>
            <a:ahLst/>
            <a:cxnLst/>
            <a:rect l="T0" t="T1" r="T2" b="T3"/>
            <a:pathLst>
              <a:path w="8568055" h="360045">
                <a:moveTo>
                  <a:pt x="0" y="59943"/>
                </a:moveTo>
                <a:lnTo>
                  <a:pt x="4710" y="36593"/>
                </a:lnTo>
                <a:lnTo>
                  <a:pt x="17556" y="17541"/>
                </a:lnTo>
                <a:lnTo>
                  <a:pt x="36609" y="4704"/>
                </a:lnTo>
                <a:lnTo>
                  <a:pt x="59943" y="0"/>
                </a:lnTo>
                <a:lnTo>
                  <a:pt x="8507984" y="0"/>
                </a:lnTo>
                <a:lnTo>
                  <a:pt x="8531334" y="4704"/>
                </a:lnTo>
                <a:lnTo>
                  <a:pt x="8550386" y="17541"/>
                </a:lnTo>
                <a:lnTo>
                  <a:pt x="8563223" y="36593"/>
                </a:lnTo>
                <a:lnTo>
                  <a:pt x="8567928" y="59943"/>
                </a:lnTo>
                <a:lnTo>
                  <a:pt x="8567928" y="299719"/>
                </a:lnTo>
                <a:lnTo>
                  <a:pt x="8563223" y="323070"/>
                </a:lnTo>
                <a:lnTo>
                  <a:pt x="8550386" y="342122"/>
                </a:lnTo>
                <a:lnTo>
                  <a:pt x="8531334" y="354959"/>
                </a:lnTo>
                <a:lnTo>
                  <a:pt x="8507984" y="359663"/>
                </a:lnTo>
                <a:lnTo>
                  <a:pt x="59943" y="359663"/>
                </a:lnTo>
                <a:lnTo>
                  <a:pt x="36609" y="354959"/>
                </a:lnTo>
                <a:lnTo>
                  <a:pt x="17556" y="342122"/>
                </a:lnTo>
                <a:lnTo>
                  <a:pt x="4710" y="323070"/>
                </a:lnTo>
                <a:lnTo>
                  <a:pt x="0" y="299719"/>
                </a:lnTo>
                <a:lnTo>
                  <a:pt x="0" y="59943"/>
                </a:lnTo>
                <a:close/>
              </a:path>
            </a:pathLst>
          </a:custGeom>
          <a:noFill/>
          <a:ln w="15240">
            <a:solidFill>
              <a:srgbClr val="1C2B6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917" name="object 13"/>
          <p:cNvSpPr>
            <a:spLocks noChangeArrowheads="1"/>
          </p:cNvSpPr>
          <p:nvPr/>
        </p:nvSpPr>
        <p:spPr bwMode="auto">
          <a:xfrm>
            <a:off x="398463" y="5591175"/>
            <a:ext cx="8567737" cy="360363"/>
          </a:xfrm>
          <a:custGeom>
            <a:avLst/>
            <a:gdLst>
              <a:gd name="T0" fmla="*/ 0 w 8568055"/>
              <a:gd name="T1" fmla="*/ 0 h 360045"/>
              <a:gd name="T2" fmla="*/ 8568055 w 8568055"/>
              <a:gd name="T3" fmla="*/ 360045 h 360045"/>
            </a:gdLst>
            <a:ahLst/>
            <a:cxnLst/>
            <a:rect l="T0" t="T1" r="T2" b="T3"/>
            <a:pathLst>
              <a:path w="8568055" h="360045">
                <a:moveTo>
                  <a:pt x="0" y="59944"/>
                </a:moveTo>
                <a:lnTo>
                  <a:pt x="4710" y="36609"/>
                </a:lnTo>
                <a:lnTo>
                  <a:pt x="17556" y="17556"/>
                </a:lnTo>
                <a:lnTo>
                  <a:pt x="36609" y="4710"/>
                </a:lnTo>
                <a:lnTo>
                  <a:pt x="59943" y="0"/>
                </a:lnTo>
                <a:lnTo>
                  <a:pt x="8507984" y="0"/>
                </a:lnTo>
                <a:lnTo>
                  <a:pt x="8531334" y="4710"/>
                </a:lnTo>
                <a:lnTo>
                  <a:pt x="8550386" y="17556"/>
                </a:lnTo>
                <a:lnTo>
                  <a:pt x="8563223" y="36609"/>
                </a:lnTo>
                <a:lnTo>
                  <a:pt x="8567928" y="59944"/>
                </a:lnTo>
                <a:lnTo>
                  <a:pt x="8567928" y="299720"/>
                </a:lnTo>
                <a:lnTo>
                  <a:pt x="8563223" y="323054"/>
                </a:lnTo>
                <a:lnTo>
                  <a:pt x="8550386" y="342107"/>
                </a:lnTo>
                <a:lnTo>
                  <a:pt x="8531334" y="354953"/>
                </a:lnTo>
                <a:lnTo>
                  <a:pt x="8507984" y="359664"/>
                </a:lnTo>
                <a:lnTo>
                  <a:pt x="59943" y="359664"/>
                </a:lnTo>
                <a:lnTo>
                  <a:pt x="36609" y="354953"/>
                </a:lnTo>
                <a:lnTo>
                  <a:pt x="17556" y="342107"/>
                </a:lnTo>
                <a:lnTo>
                  <a:pt x="4710" y="323054"/>
                </a:lnTo>
                <a:lnTo>
                  <a:pt x="0" y="299720"/>
                </a:lnTo>
                <a:lnTo>
                  <a:pt x="0" y="59944"/>
                </a:lnTo>
                <a:close/>
              </a:path>
            </a:pathLst>
          </a:custGeom>
          <a:noFill/>
          <a:ln w="15240">
            <a:solidFill>
              <a:srgbClr val="1C2B6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918" name="object 14"/>
          <p:cNvSpPr>
            <a:spLocks noChangeArrowheads="1"/>
          </p:cNvSpPr>
          <p:nvPr/>
        </p:nvSpPr>
        <p:spPr bwMode="auto">
          <a:xfrm>
            <a:off x="398463" y="6094413"/>
            <a:ext cx="8567737" cy="360362"/>
          </a:xfrm>
          <a:custGeom>
            <a:avLst/>
            <a:gdLst>
              <a:gd name="T0" fmla="*/ 0 w 8568055"/>
              <a:gd name="T1" fmla="*/ 0 h 360045"/>
              <a:gd name="T2" fmla="*/ 8568055 w 8568055"/>
              <a:gd name="T3" fmla="*/ 360045 h 360045"/>
            </a:gdLst>
            <a:ahLst/>
            <a:cxnLst/>
            <a:rect l="T0" t="T1" r="T2" b="T3"/>
            <a:pathLst>
              <a:path w="8568055" h="360045">
                <a:moveTo>
                  <a:pt x="0" y="59944"/>
                </a:moveTo>
                <a:lnTo>
                  <a:pt x="4710" y="36609"/>
                </a:lnTo>
                <a:lnTo>
                  <a:pt x="17556" y="17556"/>
                </a:lnTo>
                <a:lnTo>
                  <a:pt x="36609" y="4710"/>
                </a:lnTo>
                <a:lnTo>
                  <a:pt x="59943" y="0"/>
                </a:lnTo>
                <a:lnTo>
                  <a:pt x="8507984" y="0"/>
                </a:lnTo>
                <a:lnTo>
                  <a:pt x="8531334" y="4710"/>
                </a:lnTo>
                <a:lnTo>
                  <a:pt x="8550386" y="17556"/>
                </a:lnTo>
                <a:lnTo>
                  <a:pt x="8563223" y="36609"/>
                </a:lnTo>
                <a:lnTo>
                  <a:pt x="8567928" y="59944"/>
                </a:lnTo>
                <a:lnTo>
                  <a:pt x="8567928" y="299720"/>
                </a:lnTo>
                <a:lnTo>
                  <a:pt x="8563223" y="323054"/>
                </a:lnTo>
                <a:lnTo>
                  <a:pt x="8550386" y="342107"/>
                </a:lnTo>
                <a:lnTo>
                  <a:pt x="8531334" y="354953"/>
                </a:lnTo>
                <a:lnTo>
                  <a:pt x="8507984" y="359664"/>
                </a:lnTo>
                <a:lnTo>
                  <a:pt x="59943" y="359664"/>
                </a:lnTo>
                <a:lnTo>
                  <a:pt x="36609" y="354953"/>
                </a:lnTo>
                <a:lnTo>
                  <a:pt x="17556" y="342107"/>
                </a:lnTo>
                <a:lnTo>
                  <a:pt x="4710" y="323054"/>
                </a:lnTo>
                <a:lnTo>
                  <a:pt x="0" y="299720"/>
                </a:lnTo>
                <a:lnTo>
                  <a:pt x="0" y="59944"/>
                </a:lnTo>
                <a:close/>
              </a:path>
            </a:pathLst>
          </a:custGeom>
          <a:noFill/>
          <a:ln w="15240">
            <a:solidFill>
              <a:srgbClr val="1C2B6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919" name="object 15"/>
          <p:cNvSpPr>
            <a:spLocks noChangeArrowheads="1"/>
          </p:cNvSpPr>
          <p:nvPr/>
        </p:nvSpPr>
        <p:spPr bwMode="auto">
          <a:xfrm>
            <a:off x="398463" y="2997200"/>
            <a:ext cx="8567737" cy="363538"/>
          </a:xfrm>
          <a:custGeom>
            <a:avLst/>
            <a:gdLst>
              <a:gd name="T0" fmla="*/ 0 w 8568055"/>
              <a:gd name="T1" fmla="*/ 0 h 363220"/>
              <a:gd name="T2" fmla="*/ 8568055 w 8568055"/>
              <a:gd name="T3" fmla="*/ 363220 h 363220"/>
            </a:gdLst>
            <a:ahLst/>
            <a:cxnLst/>
            <a:rect l="T0" t="T1" r="T2" b="T3"/>
            <a:pathLst>
              <a:path w="8568055" h="363220">
                <a:moveTo>
                  <a:pt x="0" y="60451"/>
                </a:moveTo>
                <a:lnTo>
                  <a:pt x="4750" y="36915"/>
                </a:lnTo>
                <a:lnTo>
                  <a:pt x="17705" y="17700"/>
                </a:lnTo>
                <a:lnTo>
                  <a:pt x="36920" y="4748"/>
                </a:lnTo>
                <a:lnTo>
                  <a:pt x="60451" y="0"/>
                </a:lnTo>
                <a:lnTo>
                  <a:pt x="8507476" y="0"/>
                </a:lnTo>
                <a:lnTo>
                  <a:pt x="8531012" y="4748"/>
                </a:lnTo>
                <a:lnTo>
                  <a:pt x="8550227" y="17700"/>
                </a:lnTo>
                <a:lnTo>
                  <a:pt x="8563179" y="36915"/>
                </a:lnTo>
                <a:lnTo>
                  <a:pt x="8567928" y="60451"/>
                </a:lnTo>
                <a:lnTo>
                  <a:pt x="8567928" y="302259"/>
                </a:lnTo>
                <a:lnTo>
                  <a:pt x="8563179" y="325796"/>
                </a:lnTo>
                <a:lnTo>
                  <a:pt x="8550227" y="345011"/>
                </a:lnTo>
                <a:lnTo>
                  <a:pt x="8531012" y="357963"/>
                </a:lnTo>
                <a:lnTo>
                  <a:pt x="8507476" y="362712"/>
                </a:lnTo>
                <a:lnTo>
                  <a:pt x="60451" y="362712"/>
                </a:lnTo>
                <a:lnTo>
                  <a:pt x="36920" y="357963"/>
                </a:lnTo>
                <a:lnTo>
                  <a:pt x="17705" y="345011"/>
                </a:lnTo>
                <a:lnTo>
                  <a:pt x="4750" y="325796"/>
                </a:lnTo>
                <a:lnTo>
                  <a:pt x="0" y="302259"/>
                </a:lnTo>
                <a:lnTo>
                  <a:pt x="0" y="60451"/>
                </a:lnTo>
                <a:close/>
              </a:path>
            </a:pathLst>
          </a:custGeom>
          <a:noFill/>
          <a:ln w="15240">
            <a:solidFill>
              <a:srgbClr val="1C2B6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4338" y="979488"/>
            <a:ext cx="8535987" cy="5421312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88900">
              <a:spcBef>
                <a:spcPts val="88"/>
              </a:spcBef>
              <a:tabLst>
                <a:tab pos="8001000" algn="l"/>
              </a:tabLst>
            </a:pPr>
            <a:r>
              <a:rPr lang="ru-RU" sz="1400">
                <a:solidFill>
                  <a:srgbClr val="0D0D0D"/>
                </a:solidFill>
                <a:latin typeface="Cambria" pitchFamily="18" charset="0"/>
              </a:rPr>
              <a:t>Основные направления налоговой и бюджетной политики города	3</a:t>
            </a:r>
            <a:endParaRPr lang="ru-RU" sz="1400">
              <a:latin typeface="Cambria" pitchFamily="18" charset="0"/>
            </a:endParaRPr>
          </a:p>
          <a:p>
            <a:pPr marL="88900">
              <a:spcBef>
                <a:spcPts val="13"/>
              </a:spcBef>
              <a:tabLst>
                <a:tab pos="8001000" algn="l"/>
              </a:tabLst>
            </a:pPr>
            <a:endParaRPr lang="ru-RU" sz="1900">
              <a:latin typeface="Cambria" pitchFamily="18" charset="0"/>
            </a:endParaRPr>
          </a:p>
          <a:p>
            <a:pPr marL="88900">
              <a:tabLst>
                <a:tab pos="8001000" algn="l"/>
              </a:tabLst>
            </a:pPr>
            <a:r>
              <a:rPr lang="ru-RU" sz="1400">
                <a:solidFill>
                  <a:srgbClr val="0D0D0D"/>
                </a:solidFill>
                <a:latin typeface="Cambria" pitchFamily="18" charset="0"/>
              </a:rPr>
              <a:t>Основы составления проекта бюджета, стадии бюджета	4-5</a:t>
            </a:r>
            <a:endParaRPr lang="ru-RU" sz="1400">
              <a:latin typeface="Cambria" pitchFamily="18" charset="0"/>
            </a:endParaRPr>
          </a:p>
          <a:p>
            <a:pPr marL="88900">
              <a:tabLst>
                <a:tab pos="8001000" algn="l"/>
              </a:tabLst>
            </a:pPr>
            <a:endParaRPr lang="ru-RU" sz="1900">
              <a:latin typeface="Cambria" pitchFamily="18" charset="0"/>
            </a:endParaRPr>
          </a:p>
          <a:p>
            <a:pPr marL="88900">
              <a:tabLst>
                <a:tab pos="8001000" algn="l"/>
              </a:tabLst>
            </a:pPr>
            <a:r>
              <a:rPr lang="ru-RU" sz="1400">
                <a:solidFill>
                  <a:srgbClr val="0D0D0D"/>
                </a:solidFill>
                <a:latin typeface="Cambria" pitchFamily="18" charset="0"/>
              </a:rPr>
              <a:t>Структура бюджета, основные понятия	6-7</a:t>
            </a:r>
            <a:endParaRPr lang="ru-RU" sz="1400">
              <a:latin typeface="Cambria" pitchFamily="18" charset="0"/>
            </a:endParaRPr>
          </a:p>
          <a:p>
            <a:pPr marL="88900">
              <a:spcBef>
                <a:spcPts val="13"/>
              </a:spcBef>
              <a:tabLst>
                <a:tab pos="8001000" algn="l"/>
              </a:tabLst>
            </a:pPr>
            <a:endParaRPr lang="ru-RU" sz="1900">
              <a:latin typeface="Cambria" pitchFamily="18" charset="0"/>
            </a:endParaRPr>
          </a:p>
          <a:p>
            <a:pPr marL="88900">
              <a:tabLst>
                <a:tab pos="8001000" algn="l"/>
              </a:tabLst>
            </a:pPr>
            <a:r>
              <a:rPr lang="ru-RU" sz="1400">
                <a:solidFill>
                  <a:srgbClr val="0D0D0D"/>
                </a:solidFill>
                <a:latin typeface="Cambria" pitchFamily="18" charset="0"/>
              </a:rPr>
              <a:t>Основные показатели социально-экономического развития города	8</a:t>
            </a:r>
            <a:endParaRPr lang="ru-RU" sz="1400">
              <a:latin typeface="Cambria" pitchFamily="18" charset="0"/>
            </a:endParaRPr>
          </a:p>
          <a:p>
            <a:pPr marL="88900">
              <a:tabLst>
                <a:tab pos="8001000" algn="l"/>
              </a:tabLst>
            </a:pPr>
            <a:endParaRPr lang="ru-RU" sz="1600">
              <a:latin typeface="Cambria" pitchFamily="18" charset="0"/>
            </a:endParaRPr>
          </a:p>
          <a:p>
            <a:pPr marL="88900">
              <a:spcBef>
                <a:spcPts val="988"/>
              </a:spcBef>
              <a:tabLst>
                <a:tab pos="8001000" algn="l"/>
              </a:tabLst>
            </a:pPr>
            <a:r>
              <a:rPr lang="ru-RU" sz="1400">
                <a:solidFill>
                  <a:srgbClr val="0D0D0D"/>
                </a:solidFill>
                <a:latin typeface="Cambria" pitchFamily="18" charset="0"/>
              </a:rPr>
              <a:t>Основные характеристики бюджета города	9-10</a:t>
            </a:r>
            <a:endParaRPr lang="ru-RU" sz="1400">
              <a:latin typeface="Cambria" pitchFamily="18" charset="0"/>
            </a:endParaRPr>
          </a:p>
          <a:p>
            <a:pPr marL="88900">
              <a:tabLst>
                <a:tab pos="8001000" algn="l"/>
              </a:tabLst>
            </a:pPr>
            <a:endParaRPr lang="ru-RU" sz="1600">
              <a:latin typeface="Cambria" pitchFamily="18" charset="0"/>
            </a:endParaRPr>
          </a:p>
          <a:p>
            <a:pPr marL="88900">
              <a:spcBef>
                <a:spcPts val="988"/>
              </a:spcBef>
              <a:tabLst>
                <a:tab pos="8001000" algn="l"/>
              </a:tabLst>
            </a:pPr>
            <a:r>
              <a:rPr lang="ru-RU" sz="1400">
                <a:solidFill>
                  <a:srgbClr val="0D0D0D"/>
                </a:solidFill>
                <a:latin typeface="Cambria" pitchFamily="18" charset="0"/>
              </a:rPr>
              <a:t>Дефицит бюджета города	11</a:t>
            </a:r>
            <a:endParaRPr lang="ru-RU" sz="1400">
              <a:latin typeface="Cambria" pitchFamily="18" charset="0"/>
            </a:endParaRPr>
          </a:p>
          <a:p>
            <a:pPr marL="88900">
              <a:spcBef>
                <a:spcPts val="50"/>
              </a:spcBef>
              <a:tabLst>
                <a:tab pos="8001000" algn="l"/>
              </a:tabLst>
            </a:pPr>
            <a:endParaRPr lang="ru-RU" sz="1900">
              <a:latin typeface="Cambria" pitchFamily="18" charset="0"/>
            </a:endParaRPr>
          </a:p>
          <a:p>
            <a:pPr marL="88900">
              <a:tabLst>
                <a:tab pos="8001000" algn="l"/>
              </a:tabLst>
            </a:pPr>
            <a:r>
              <a:rPr lang="ru-RU" sz="1400">
                <a:solidFill>
                  <a:srgbClr val="0D0D0D"/>
                </a:solidFill>
                <a:latin typeface="Cambria" pitchFamily="18" charset="0"/>
              </a:rPr>
              <a:t>Доходы бюджета города	12-17</a:t>
            </a:r>
            <a:endParaRPr lang="ru-RU" sz="1400">
              <a:latin typeface="Cambria" pitchFamily="18" charset="0"/>
            </a:endParaRPr>
          </a:p>
          <a:p>
            <a:pPr marL="88900">
              <a:spcBef>
                <a:spcPts val="13"/>
              </a:spcBef>
              <a:tabLst>
                <a:tab pos="8001000" algn="l"/>
              </a:tabLst>
            </a:pPr>
            <a:endParaRPr lang="ru-RU" sz="1900">
              <a:latin typeface="Cambria" pitchFamily="18" charset="0"/>
            </a:endParaRPr>
          </a:p>
          <a:p>
            <a:pPr marL="88900">
              <a:tabLst>
                <a:tab pos="8001000" algn="l"/>
              </a:tabLst>
            </a:pPr>
            <a:r>
              <a:rPr lang="ru-RU" sz="1400">
                <a:solidFill>
                  <a:srgbClr val="0D0D0D"/>
                </a:solidFill>
                <a:latin typeface="Cambria" pitchFamily="18" charset="0"/>
              </a:rPr>
              <a:t>Расходы бюджета города	18-25</a:t>
            </a:r>
            <a:endParaRPr lang="ru-RU" sz="1400">
              <a:latin typeface="Cambria" pitchFamily="18" charset="0"/>
            </a:endParaRPr>
          </a:p>
          <a:p>
            <a:pPr marL="88900">
              <a:tabLst>
                <a:tab pos="8001000" algn="l"/>
              </a:tabLst>
            </a:pPr>
            <a:endParaRPr lang="ru-RU" sz="1900">
              <a:latin typeface="Cambria" pitchFamily="18" charset="0"/>
            </a:endParaRPr>
          </a:p>
          <a:p>
            <a:pPr marL="88900">
              <a:tabLst>
                <a:tab pos="8001000" algn="l"/>
              </a:tabLst>
            </a:pPr>
            <a:r>
              <a:rPr lang="ru-RU" sz="1400">
                <a:solidFill>
                  <a:srgbClr val="0D0D0D"/>
                </a:solidFill>
                <a:latin typeface="Cambria" pitchFamily="18" charset="0"/>
              </a:rPr>
              <a:t>Муниципальные программы, подпрограммы	26-37</a:t>
            </a:r>
            <a:endParaRPr lang="ru-RU" sz="1400">
              <a:latin typeface="Cambria" pitchFamily="18" charset="0"/>
            </a:endParaRPr>
          </a:p>
          <a:p>
            <a:pPr marL="88900">
              <a:spcBef>
                <a:spcPts val="13"/>
              </a:spcBef>
              <a:tabLst>
                <a:tab pos="8001000" algn="l"/>
              </a:tabLst>
            </a:pPr>
            <a:endParaRPr lang="ru-RU" sz="1900">
              <a:latin typeface="Cambria" pitchFamily="18" charset="0"/>
            </a:endParaRPr>
          </a:p>
          <a:p>
            <a:pPr marL="88900">
              <a:tabLst>
                <a:tab pos="8001000" algn="l"/>
              </a:tabLst>
            </a:pPr>
            <a:r>
              <a:rPr lang="ru-RU" sz="1400">
                <a:solidFill>
                  <a:srgbClr val="0D0D0D"/>
                </a:solidFill>
                <a:latin typeface="Cambria" pitchFamily="18" charset="0"/>
              </a:rPr>
              <a:t>Муниципальный долг	38-39</a:t>
            </a:r>
            <a:endParaRPr lang="ru-RU" sz="1400">
              <a:latin typeface="Cambria" pitchFamily="18" charset="0"/>
            </a:endParaRPr>
          </a:p>
          <a:p>
            <a:pPr marL="88900">
              <a:spcBef>
                <a:spcPts val="50"/>
              </a:spcBef>
              <a:tabLst>
                <a:tab pos="8001000" algn="l"/>
              </a:tabLst>
            </a:pPr>
            <a:endParaRPr lang="ru-RU" sz="1900">
              <a:latin typeface="Cambria" pitchFamily="18" charset="0"/>
            </a:endParaRPr>
          </a:p>
          <a:p>
            <a:pPr marL="88900">
              <a:tabLst>
                <a:tab pos="8001000" algn="l"/>
              </a:tabLst>
            </a:pPr>
            <a:r>
              <a:rPr lang="ru-RU" sz="1400">
                <a:solidFill>
                  <a:srgbClr val="0D0D0D"/>
                </a:solidFill>
                <a:latin typeface="Cambria" pitchFamily="18" charset="0"/>
              </a:rPr>
              <a:t>Контактная информация для граждан	40</a:t>
            </a:r>
            <a:endParaRPr lang="ru-RU" sz="1400">
              <a:latin typeface="Cambria" pitchFamily="18" charset="0"/>
            </a:endParaRPr>
          </a:p>
        </p:txBody>
      </p:sp>
      <p:pic>
        <p:nvPicPr>
          <p:cNvPr id="123921" name="object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293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6"/>
          <p:cNvSpPr>
            <a:spLocks/>
          </p:cNvSpPr>
          <p:nvPr/>
        </p:nvSpPr>
        <p:spPr bwMode="auto">
          <a:xfrm>
            <a:off x="1331913" y="260350"/>
            <a:ext cx="65119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b="1">
                <a:latin typeface="Cambria" pitchFamily="18" charset="0"/>
              </a:rPr>
              <a:t>       </a:t>
            </a:r>
            <a:r>
              <a:rPr lang="ru-RU" sz="2100" b="1">
                <a:latin typeface="Cambria" pitchFamily="18" charset="0"/>
              </a:rPr>
              <a:t>Содержание </a:t>
            </a:r>
            <a:endParaRPr lang="ru-RU" sz="2100" b="1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38" name="Picture 105" descr="C:\Users\Sony\Desktop\Герб Глазова.jpg"/>
          <p:cNvPicPr>
            <a:picLocks noChangeAspect="1" noChangeArrowheads="1"/>
          </p:cNvPicPr>
          <p:nvPr/>
        </p:nvPicPr>
        <p:blipFill>
          <a:blip r:embed="rId4"/>
          <a:srcRect b="9000"/>
          <a:stretch>
            <a:fillRect/>
          </a:stretch>
        </p:blipFill>
        <p:spPr bwMode="auto">
          <a:xfrm>
            <a:off x="0" y="0"/>
            <a:ext cx="6445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537" name="Rectangle 169"/>
          <p:cNvSpPr>
            <a:spLocks noChangeArrowheads="1"/>
          </p:cNvSpPr>
          <p:nvPr/>
        </p:nvSpPr>
        <p:spPr bwMode="auto">
          <a:xfrm>
            <a:off x="1403350" y="188913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Структура расходов на реализацию </a:t>
            </a:r>
          </a:p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муниципальных программ на 2024 год</a:t>
            </a:r>
          </a:p>
        </p:txBody>
      </p:sp>
      <p:sp>
        <p:nvSpPr>
          <p:cNvPr id="68640" name="Заголовок 1"/>
          <p:cNvSpPr>
            <a:spLocks/>
          </p:cNvSpPr>
          <p:nvPr/>
        </p:nvSpPr>
        <p:spPr bwMode="auto">
          <a:xfrm>
            <a:off x="179388" y="908050"/>
            <a:ext cx="396081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mbria" pitchFamily="18" charset="0"/>
              </a:rPr>
              <a:t>Всего 2 715 443,30 тыс. руб.</a:t>
            </a:r>
          </a:p>
        </p:txBody>
      </p:sp>
      <p:graphicFrame>
        <p:nvGraphicFramePr>
          <p:cNvPr id="68637" name="Object 29"/>
          <p:cNvGraphicFramePr>
            <a:graphicFrameLocks noChangeAspect="1"/>
          </p:cNvGraphicFramePr>
          <p:nvPr/>
        </p:nvGraphicFramePr>
        <p:xfrm>
          <a:off x="107950" y="836613"/>
          <a:ext cx="8928100" cy="585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1" name="Диаграмма" r:id="rId5" imgW="8848745" imgH="6915240" progId="Excel.Chart.8">
                  <p:embed/>
                </p:oleObj>
              </mc:Choice>
              <mc:Fallback>
                <p:oleObj name="Диаграмма" r:id="rId5" imgW="8848745" imgH="6915240" progId="Excel.Chart.8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836613"/>
                        <a:ext cx="8928100" cy="585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80" name="Picture 105" descr="C:\Users\Sony\Desktop\Герб Глазова.jpg"/>
          <p:cNvPicPr>
            <a:picLocks noChangeAspect="1" noChangeArrowheads="1"/>
          </p:cNvPicPr>
          <p:nvPr/>
        </p:nvPicPr>
        <p:blipFill>
          <a:blip r:embed="rId4"/>
          <a:srcRect b="9000"/>
          <a:stretch>
            <a:fillRect/>
          </a:stretch>
        </p:blipFill>
        <p:spPr bwMode="auto">
          <a:xfrm>
            <a:off x="0" y="0"/>
            <a:ext cx="6445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8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263" y="5373688"/>
            <a:ext cx="165893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537" name="Rectangle 169"/>
          <p:cNvSpPr>
            <a:spLocks noChangeArrowheads="1"/>
          </p:cNvSpPr>
          <p:nvPr/>
        </p:nvSpPr>
        <p:spPr bwMode="auto">
          <a:xfrm>
            <a:off x="1547813" y="26035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Структура расходов  </a:t>
            </a:r>
          </a:p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города Глазова в 2024 году</a:t>
            </a:r>
          </a:p>
        </p:txBody>
      </p:sp>
      <p:sp>
        <p:nvSpPr>
          <p:cNvPr id="70683" name="Заголовок 1"/>
          <p:cNvSpPr>
            <a:spLocks/>
          </p:cNvSpPr>
          <p:nvPr/>
        </p:nvSpPr>
        <p:spPr bwMode="auto">
          <a:xfrm>
            <a:off x="5003800" y="1123950"/>
            <a:ext cx="39608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mbria" pitchFamily="18" charset="0"/>
              </a:rPr>
              <a:t>Всего 2 715 443,30 тыс. руб.</a:t>
            </a:r>
          </a:p>
        </p:txBody>
      </p:sp>
      <p:graphicFrame>
        <p:nvGraphicFramePr>
          <p:cNvPr id="70679" name="Object 23"/>
          <p:cNvGraphicFramePr>
            <a:graphicFrameLocks noChangeAspect="1"/>
          </p:cNvGraphicFramePr>
          <p:nvPr/>
        </p:nvGraphicFramePr>
        <p:xfrm>
          <a:off x="157163" y="908050"/>
          <a:ext cx="8829675" cy="576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3" name="Диаграмма" r:id="rId6" imgW="8829565" imgH="4705290" progId="Excel.Chart.8">
                  <p:embed/>
                </p:oleObj>
              </mc:Choice>
              <mc:Fallback>
                <p:oleObj name="Диаграмма" r:id="rId6" imgW="8829565" imgH="4705290" progId="Excel.Chart.8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908050"/>
                        <a:ext cx="8829675" cy="576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05" descr="C:\Users\Sony\Desktop\Герб Глазова.jpg"/>
          <p:cNvPicPr>
            <a:picLocks noChangeAspect="1" noChangeArrowheads="1"/>
          </p:cNvPicPr>
          <p:nvPr/>
        </p:nvPicPr>
        <p:blipFill>
          <a:blip r:embed="rId2"/>
          <a:srcRect b="9000"/>
          <a:stretch>
            <a:fillRect/>
          </a:stretch>
        </p:blipFill>
        <p:spPr bwMode="auto">
          <a:xfrm>
            <a:off x="0" y="0"/>
            <a:ext cx="6445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ject 12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067944" y="871219"/>
            <a:ext cx="2311908" cy="2820924"/>
          </a:xfrm>
          <a:prstGeom prst="rect">
            <a:avLst/>
          </a:prstGeom>
        </p:spPr>
      </p:pic>
      <p:pic>
        <p:nvPicPr>
          <p:cNvPr id="20" name="object 12"/>
          <p:cNvPicPr/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6660232" y="880372"/>
            <a:ext cx="2311908" cy="2820924"/>
          </a:xfrm>
          <a:prstGeom prst="rect">
            <a:avLst/>
          </a:prstGeom>
        </p:spPr>
      </p:pic>
      <p:sp>
        <p:nvSpPr>
          <p:cNvPr id="72708" name="object 11"/>
          <p:cNvSpPr>
            <a:spLocks noChangeArrowheads="1"/>
          </p:cNvSpPr>
          <p:nvPr/>
        </p:nvSpPr>
        <p:spPr bwMode="auto">
          <a:xfrm>
            <a:off x="0" y="1557338"/>
            <a:ext cx="15128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</a:p>
        </p:txBody>
      </p:sp>
      <p:pic>
        <p:nvPicPr>
          <p:cNvPr id="23" name="object 12"/>
          <p:cNvPicPr/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597221" y="871219"/>
            <a:ext cx="2311908" cy="2820924"/>
          </a:xfrm>
          <a:prstGeom prst="rect">
            <a:avLst/>
          </a:prstGeom>
        </p:spPr>
      </p:pic>
      <p:sp>
        <p:nvSpPr>
          <p:cNvPr id="72710" name="object 11"/>
          <p:cNvSpPr>
            <a:spLocks noChangeArrowheads="1"/>
          </p:cNvSpPr>
          <p:nvPr/>
        </p:nvSpPr>
        <p:spPr bwMode="auto">
          <a:xfrm>
            <a:off x="0" y="2205038"/>
            <a:ext cx="15128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</a:p>
        </p:txBody>
      </p:sp>
      <p:sp>
        <p:nvSpPr>
          <p:cNvPr id="72711" name="object 11"/>
          <p:cNvSpPr>
            <a:spLocks noChangeArrowheads="1"/>
          </p:cNvSpPr>
          <p:nvPr/>
        </p:nvSpPr>
        <p:spPr bwMode="auto">
          <a:xfrm>
            <a:off x="0" y="5822950"/>
            <a:ext cx="15128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2026 год</a:t>
            </a:r>
          </a:p>
        </p:txBody>
      </p:sp>
      <p:sp>
        <p:nvSpPr>
          <p:cNvPr id="72712" name="object 16"/>
          <p:cNvSpPr txBox="1">
            <a:spLocks noChangeArrowheads="1"/>
          </p:cNvSpPr>
          <p:nvPr/>
        </p:nvSpPr>
        <p:spPr bwMode="auto">
          <a:xfrm>
            <a:off x="2078038" y="939800"/>
            <a:ext cx="13176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indent="171450">
              <a:spcBef>
                <a:spcPts val="100"/>
              </a:spcBef>
            </a:pPr>
            <a:r>
              <a:rPr lang="ru-RU" b="1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Развитие  образования</a:t>
            </a:r>
            <a:endParaRPr lang="ru-RU">
              <a:solidFill>
                <a:srgbClr val="F2F2F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object 12"/>
          <p:cNvPicPr/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625399" y="3933056"/>
            <a:ext cx="2311908" cy="28209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83050" y="935038"/>
            <a:ext cx="2247900" cy="6746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" algn="ctr">
              <a:lnSpc>
                <a:spcPts val="1500"/>
              </a:lnSpc>
              <a:spcBef>
                <a:spcPts val="100"/>
              </a:spcBef>
              <a:defRPr/>
            </a:pPr>
            <a:r>
              <a:rPr lang="ru-RU" b="1" spc="-5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Социальная</a:t>
            </a:r>
            <a:endParaRPr lang="ru-RU" dirty="0">
              <a:solidFill>
                <a:schemeClr val="bg1">
                  <a:lumMod val="95000"/>
                </a:schemeClr>
              </a:solidFill>
              <a:latin typeface="Times New Roman"/>
              <a:cs typeface="Times New Roman"/>
            </a:endParaRPr>
          </a:p>
          <a:p>
            <a:pPr algn="ctr">
              <a:lnSpc>
                <a:spcPts val="1500"/>
              </a:lnSpc>
              <a:defRPr/>
            </a:pPr>
            <a:r>
              <a:rPr lang="ru-RU" b="1" spc="-15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поддержка</a:t>
            </a:r>
            <a:r>
              <a:rPr lang="ru-RU" b="1" spc="-45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населения</a:t>
            </a:r>
            <a:endParaRPr lang="ru-RU" dirty="0">
              <a:solidFill>
                <a:schemeClr val="bg1">
                  <a:lumMod val="9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59563" y="903288"/>
            <a:ext cx="22336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" algn="ctr">
              <a:lnSpc>
                <a:spcPts val="1600"/>
              </a:lnSpc>
              <a:spcBef>
                <a:spcPts val="100"/>
              </a:spcBef>
              <a:defRPr/>
            </a:pPr>
            <a:r>
              <a:rPr lang="ru-RU" sz="1550" b="1" spc="-5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Создание условий для развития физической  культуры и спорта</a:t>
            </a:r>
          </a:p>
        </p:txBody>
      </p:sp>
      <p:sp>
        <p:nvSpPr>
          <p:cNvPr id="72716" name="object 11"/>
          <p:cNvSpPr>
            <a:spLocks noChangeArrowheads="1"/>
          </p:cNvSpPr>
          <p:nvPr/>
        </p:nvSpPr>
        <p:spPr bwMode="auto">
          <a:xfrm>
            <a:off x="1979613" y="1608138"/>
            <a:ext cx="1512887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1 849 563</a:t>
            </a:r>
          </a:p>
        </p:txBody>
      </p:sp>
      <p:sp>
        <p:nvSpPr>
          <p:cNvPr id="72717" name="object 11"/>
          <p:cNvSpPr>
            <a:spLocks noChangeArrowheads="1"/>
          </p:cNvSpPr>
          <p:nvPr/>
        </p:nvSpPr>
        <p:spPr bwMode="auto">
          <a:xfrm>
            <a:off x="1979613" y="2205038"/>
            <a:ext cx="1512887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1 840 798</a:t>
            </a:r>
          </a:p>
        </p:txBody>
      </p:sp>
      <p:sp>
        <p:nvSpPr>
          <p:cNvPr id="72718" name="object 11"/>
          <p:cNvSpPr>
            <a:spLocks noChangeArrowheads="1"/>
          </p:cNvSpPr>
          <p:nvPr/>
        </p:nvSpPr>
        <p:spPr bwMode="auto">
          <a:xfrm>
            <a:off x="1973263" y="2814638"/>
            <a:ext cx="1511300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1 831 216</a:t>
            </a:r>
          </a:p>
        </p:txBody>
      </p:sp>
      <p:sp>
        <p:nvSpPr>
          <p:cNvPr id="72719" name="object 11"/>
          <p:cNvSpPr>
            <a:spLocks noChangeArrowheads="1"/>
          </p:cNvSpPr>
          <p:nvPr/>
        </p:nvSpPr>
        <p:spPr bwMode="auto">
          <a:xfrm>
            <a:off x="4467225" y="1651000"/>
            <a:ext cx="15128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9 038</a:t>
            </a:r>
          </a:p>
        </p:txBody>
      </p:sp>
      <p:sp>
        <p:nvSpPr>
          <p:cNvPr id="72720" name="object 11"/>
          <p:cNvSpPr>
            <a:spLocks noChangeArrowheads="1"/>
          </p:cNvSpPr>
          <p:nvPr/>
        </p:nvSpPr>
        <p:spPr bwMode="auto">
          <a:xfrm>
            <a:off x="7059613" y="1673225"/>
            <a:ext cx="1512887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81 576</a:t>
            </a:r>
          </a:p>
        </p:txBody>
      </p:sp>
      <p:sp>
        <p:nvSpPr>
          <p:cNvPr id="72721" name="object 11"/>
          <p:cNvSpPr>
            <a:spLocks noChangeArrowheads="1"/>
          </p:cNvSpPr>
          <p:nvPr/>
        </p:nvSpPr>
        <p:spPr bwMode="auto">
          <a:xfrm>
            <a:off x="4467225" y="2228850"/>
            <a:ext cx="15128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8 680</a:t>
            </a:r>
          </a:p>
        </p:txBody>
      </p:sp>
      <p:sp>
        <p:nvSpPr>
          <p:cNvPr id="72722" name="object 11"/>
          <p:cNvSpPr>
            <a:spLocks noChangeArrowheads="1"/>
          </p:cNvSpPr>
          <p:nvPr/>
        </p:nvSpPr>
        <p:spPr bwMode="auto">
          <a:xfrm>
            <a:off x="7059613" y="2271713"/>
            <a:ext cx="1512887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82 744</a:t>
            </a:r>
          </a:p>
        </p:txBody>
      </p:sp>
      <p:sp>
        <p:nvSpPr>
          <p:cNvPr id="72723" name="object 11"/>
          <p:cNvSpPr>
            <a:spLocks noChangeArrowheads="1"/>
          </p:cNvSpPr>
          <p:nvPr/>
        </p:nvSpPr>
        <p:spPr bwMode="auto">
          <a:xfrm>
            <a:off x="4467225" y="2840038"/>
            <a:ext cx="15128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8 269</a:t>
            </a:r>
          </a:p>
        </p:txBody>
      </p:sp>
      <p:sp>
        <p:nvSpPr>
          <p:cNvPr id="72724" name="object 11"/>
          <p:cNvSpPr>
            <a:spLocks noChangeArrowheads="1"/>
          </p:cNvSpPr>
          <p:nvPr/>
        </p:nvSpPr>
        <p:spPr bwMode="auto">
          <a:xfrm>
            <a:off x="7059613" y="2886075"/>
            <a:ext cx="1512887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83 958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62113" y="4149725"/>
            <a:ext cx="22383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spc="-5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Развитие </a:t>
            </a:r>
            <a:r>
              <a:rPr lang="ru-RU" b="1" spc="-25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культуры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2726" name="object 11"/>
          <p:cNvSpPr>
            <a:spLocks noChangeArrowheads="1"/>
          </p:cNvSpPr>
          <p:nvPr/>
        </p:nvSpPr>
        <p:spPr bwMode="auto">
          <a:xfrm>
            <a:off x="1997075" y="4518025"/>
            <a:ext cx="15128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206 857</a:t>
            </a:r>
          </a:p>
        </p:txBody>
      </p:sp>
      <p:sp>
        <p:nvSpPr>
          <p:cNvPr id="72727" name="object 11"/>
          <p:cNvSpPr>
            <a:spLocks noChangeArrowheads="1"/>
          </p:cNvSpPr>
          <p:nvPr/>
        </p:nvSpPr>
        <p:spPr bwMode="auto">
          <a:xfrm>
            <a:off x="2025650" y="5165725"/>
            <a:ext cx="1511300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202 012</a:t>
            </a:r>
          </a:p>
        </p:txBody>
      </p:sp>
      <p:sp>
        <p:nvSpPr>
          <p:cNvPr id="72728" name="object 11"/>
          <p:cNvSpPr>
            <a:spLocks noChangeArrowheads="1"/>
          </p:cNvSpPr>
          <p:nvPr/>
        </p:nvSpPr>
        <p:spPr bwMode="auto">
          <a:xfrm>
            <a:off x="2025650" y="5832475"/>
            <a:ext cx="1511300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202 858</a:t>
            </a:r>
          </a:p>
        </p:txBody>
      </p:sp>
      <p:sp>
        <p:nvSpPr>
          <p:cNvPr id="72729" name="object 11"/>
          <p:cNvSpPr>
            <a:spLocks noChangeArrowheads="1"/>
          </p:cNvSpPr>
          <p:nvPr/>
        </p:nvSpPr>
        <p:spPr bwMode="auto">
          <a:xfrm>
            <a:off x="0" y="4508500"/>
            <a:ext cx="15128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</a:p>
        </p:txBody>
      </p:sp>
      <p:sp>
        <p:nvSpPr>
          <p:cNvPr id="72730" name="object 11"/>
          <p:cNvSpPr>
            <a:spLocks noChangeArrowheads="1"/>
          </p:cNvSpPr>
          <p:nvPr/>
        </p:nvSpPr>
        <p:spPr bwMode="auto">
          <a:xfrm>
            <a:off x="0" y="5165725"/>
            <a:ext cx="15128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</a:p>
        </p:txBody>
      </p:sp>
      <p:sp>
        <p:nvSpPr>
          <p:cNvPr id="72731" name="object 11"/>
          <p:cNvSpPr>
            <a:spLocks noChangeArrowheads="1"/>
          </p:cNvSpPr>
          <p:nvPr/>
        </p:nvSpPr>
        <p:spPr bwMode="auto">
          <a:xfrm>
            <a:off x="0" y="2852738"/>
            <a:ext cx="15128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2026 год</a:t>
            </a:r>
          </a:p>
        </p:txBody>
      </p:sp>
      <p:pic>
        <p:nvPicPr>
          <p:cNvPr id="7273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02100" y="3956050"/>
            <a:ext cx="231616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Прямоугольник 39"/>
          <p:cNvSpPr/>
          <p:nvPr/>
        </p:nvSpPr>
        <p:spPr>
          <a:xfrm>
            <a:off x="4103688" y="4016375"/>
            <a:ext cx="2276475" cy="501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ru-RU" sz="1600" b="1" spc="-5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Развитие молодежной политики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2734" name="object 11"/>
          <p:cNvSpPr>
            <a:spLocks noChangeArrowheads="1"/>
          </p:cNvSpPr>
          <p:nvPr/>
        </p:nvSpPr>
        <p:spPr bwMode="auto">
          <a:xfrm>
            <a:off x="4572000" y="4519613"/>
            <a:ext cx="15128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15 237</a:t>
            </a:r>
          </a:p>
        </p:txBody>
      </p:sp>
      <p:sp>
        <p:nvSpPr>
          <p:cNvPr id="72735" name="object 11"/>
          <p:cNvSpPr>
            <a:spLocks noChangeArrowheads="1"/>
          </p:cNvSpPr>
          <p:nvPr/>
        </p:nvSpPr>
        <p:spPr bwMode="auto">
          <a:xfrm>
            <a:off x="4572000" y="5170488"/>
            <a:ext cx="15128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12 238</a:t>
            </a:r>
          </a:p>
        </p:txBody>
      </p:sp>
      <p:sp>
        <p:nvSpPr>
          <p:cNvPr id="72736" name="object 11"/>
          <p:cNvSpPr>
            <a:spLocks noChangeArrowheads="1"/>
          </p:cNvSpPr>
          <p:nvPr/>
        </p:nvSpPr>
        <p:spPr bwMode="auto">
          <a:xfrm>
            <a:off x="4602163" y="5851525"/>
            <a:ext cx="1512887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12 258</a:t>
            </a:r>
          </a:p>
        </p:txBody>
      </p:sp>
      <p:pic>
        <p:nvPicPr>
          <p:cNvPr id="7273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8850" y="3716338"/>
            <a:ext cx="1751013" cy="1160462"/>
          </a:xfrm>
          <a:prstGeom prst="rect">
            <a:avLst/>
          </a:prstGeom>
          <a:noFill/>
          <a:ln w="88900" cap="sq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2738" name="Picture 5" descr="CDAStKvy-a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4581525"/>
            <a:ext cx="1833562" cy="1223963"/>
          </a:xfrm>
          <a:prstGeom prst="rect">
            <a:avLst/>
          </a:prstGeom>
          <a:noFill/>
          <a:ln w="88900" cap="sq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2739" name="Picture 6" descr="sAbQES_6Gk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08850" y="5637213"/>
            <a:ext cx="1751013" cy="1168400"/>
          </a:xfrm>
          <a:prstGeom prst="rect">
            <a:avLst/>
          </a:prstGeom>
          <a:noFill/>
          <a:ln w="88900" cap="sq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8537" name="Rectangle 169"/>
          <p:cNvSpPr>
            <a:spLocks noChangeArrowheads="1"/>
          </p:cNvSpPr>
          <p:nvPr/>
        </p:nvSpPr>
        <p:spPr bwMode="auto">
          <a:xfrm>
            <a:off x="1476375" y="188913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Муниципальные программы, направленные на развитие социальной сферы, тыс.руб.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05" descr="C:\Users\Sony\Desktop\Герб Глазова.jpg"/>
          <p:cNvPicPr>
            <a:picLocks noChangeAspect="1" noChangeArrowheads="1"/>
          </p:cNvPicPr>
          <p:nvPr/>
        </p:nvPicPr>
        <p:blipFill>
          <a:blip r:embed="rId2"/>
          <a:srcRect b="9000"/>
          <a:stretch>
            <a:fillRect/>
          </a:stretch>
        </p:blipFill>
        <p:spPr bwMode="auto">
          <a:xfrm>
            <a:off x="0" y="0"/>
            <a:ext cx="6445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ject 12"/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566667" y="875027"/>
            <a:ext cx="4176464" cy="2820924"/>
          </a:xfrm>
          <a:prstGeom prst="rect">
            <a:avLst/>
          </a:prstGeom>
        </p:spPr>
      </p:pic>
      <p:pic>
        <p:nvPicPr>
          <p:cNvPr id="20" name="object 12"/>
          <p:cNvPicPr/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5219506" y="3827281"/>
            <a:ext cx="3608052" cy="2972921"/>
          </a:xfrm>
          <a:prstGeom prst="rect">
            <a:avLst/>
          </a:prstGeom>
        </p:spPr>
      </p:pic>
      <p:pic>
        <p:nvPicPr>
          <p:cNvPr id="23" name="object 12"/>
          <p:cNvPicPr/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597220" y="871219"/>
            <a:ext cx="3982891" cy="2820924"/>
          </a:xfrm>
          <a:prstGeom prst="rect">
            <a:avLst/>
          </a:prstGeom>
        </p:spPr>
      </p:pic>
      <p:sp>
        <p:nvSpPr>
          <p:cNvPr id="73733" name="object 11"/>
          <p:cNvSpPr>
            <a:spLocks noChangeArrowheads="1"/>
          </p:cNvSpPr>
          <p:nvPr/>
        </p:nvSpPr>
        <p:spPr bwMode="auto">
          <a:xfrm>
            <a:off x="1857375" y="2170113"/>
            <a:ext cx="15128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</a:p>
        </p:txBody>
      </p:sp>
      <p:sp>
        <p:nvSpPr>
          <p:cNvPr id="73734" name="object 11"/>
          <p:cNvSpPr>
            <a:spLocks noChangeArrowheads="1"/>
          </p:cNvSpPr>
          <p:nvPr/>
        </p:nvSpPr>
        <p:spPr bwMode="auto">
          <a:xfrm>
            <a:off x="5462588" y="5899150"/>
            <a:ext cx="1512887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2026 год</a:t>
            </a:r>
          </a:p>
        </p:txBody>
      </p:sp>
      <p:sp>
        <p:nvSpPr>
          <p:cNvPr id="73735" name="object 16"/>
          <p:cNvSpPr txBox="1">
            <a:spLocks noChangeArrowheads="1"/>
          </p:cNvSpPr>
          <p:nvPr/>
        </p:nvSpPr>
        <p:spPr bwMode="auto">
          <a:xfrm>
            <a:off x="2336800" y="1120775"/>
            <a:ext cx="27368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1113" algn="ctr">
              <a:spcBef>
                <a:spcPts val="100"/>
              </a:spcBef>
            </a:pPr>
            <a:r>
              <a:rPr lang="ru-RU" sz="1600" b="1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Муниципальное хозяйство</a:t>
            </a:r>
            <a:endParaRPr lang="ru-RU" sz="1600">
              <a:solidFill>
                <a:srgbClr val="F2F2F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6" name="Прямоугольник 1"/>
          <p:cNvSpPr>
            <a:spLocks noChangeArrowheads="1"/>
          </p:cNvSpPr>
          <p:nvPr/>
        </p:nvSpPr>
        <p:spPr bwMode="auto">
          <a:xfrm>
            <a:off x="5435600" y="968375"/>
            <a:ext cx="34004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>
              <a:spcBef>
                <a:spcPts val="100"/>
              </a:spcBef>
            </a:pPr>
            <a:r>
              <a:rPr lang="ru-RU" sz="1400" b="1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Формирование  современной  городской среды МО «Город Глазов»</a:t>
            </a:r>
            <a:endParaRPr lang="ru-RU" sz="1400">
              <a:solidFill>
                <a:srgbClr val="F2F2F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7" name="Прямоугольник 2"/>
          <p:cNvSpPr>
            <a:spLocks noChangeArrowheads="1"/>
          </p:cNvSpPr>
          <p:nvPr/>
        </p:nvSpPr>
        <p:spPr bwMode="auto">
          <a:xfrm>
            <a:off x="5580063" y="3976688"/>
            <a:ext cx="2982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ts val="100"/>
              </a:spcBef>
            </a:pPr>
            <a:r>
              <a:rPr lang="ru-RU" sz="1500" b="1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Создание условий  для устойчивого экономического развития </a:t>
            </a:r>
          </a:p>
        </p:txBody>
      </p:sp>
      <p:sp>
        <p:nvSpPr>
          <p:cNvPr id="73738" name="object 11"/>
          <p:cNvSpPr>
            <a:spLocks noChangeArrowheads="1"/>
          </p:cNvSpPr>
          <p:nvPr/>
        </p:nvSpPr>
        <p:spPr bwMode="auto">
          <a:xfrm>
            <a:off x="3657600" y="1543050"/>
            <a:ext cx="15128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342 133</a:t>
            </a:r>
          </a:p>
        </p:txBody>
      </p:sp>
      <p:sp>
        <p:nvSpPr>
          <p:cNvPr id="73739" name="object 11"/>
          <p:cNvSpPr>
            <a:spLocks noChangeArrowheads="1"/>
          </p:cNvSpPr>
          <p:nvPr/>
        </p:nvSpPr>
        <p:spPr bwMode="auto">
          <a:xfrm>
            <a:off x="3671888" y="2143125"/>
            <a:ext cx="1511300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211 836</a:t>
            </a:r>
          </a:p>
        </p:txBody>
      </p:sp>
      <p:sp>
        <p:nvSpPr>
          <p:cNvPr id="73740" name="object 11"/>
          <p:cNvSpPr>
            <a:spLocks noChangeArrowheads="1"/>
          </p:cNvSpPr>
          <p:nvPr/>
        </p:nvSpPr>
        <p:spPr bwMode="auto">
          <a:xfrm>
            <a:off x="3662363" y="2781300"/>
            <a:ext cx="1512887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210 239</a:t>
            </a:r>
          </a:p>
        </p:txBody>
      </p:sp>
      <p:sp>
        <p:nvSpPr>
          <p:cNvPr id="73741" name="object 11"/>
          <p:cNvSpPr>
            <a:spLocks noChangeArrowheads="1"/>
          </p:cNvSpPr>
          <p:nvPr/>
        </p:nvSpPr>
        <p:spPr bwMode="auto">
          <a:xfrm>
            <a:off x="6313488" y="2835275"/>
            <a:ext cx="1512887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1 410</a:t>
            </a:r>
          </a:p>
        </p:txBody>
      </p:sp>
      <p:sp>
        <p:nvSpPr>
          <p:cNvPr id="73742" name="object 11"/>
          <p:cNvSpPr>
            <a:spLocks noChangeArrowheads="1"/>
          </p:cNvSpPr>
          <p:nvPr/>
        </p:nvSpPr>
        <p:spPr bwMode="auto">
          <a:xfrm>
            <a:off x="7150100" y="4714875"/>
            <a:ext cx="15128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3 862</a:t>
            </a:r>
          </a:p>
        </p:txBody>
      </p:sp>
      <p:sp>
        <p:nvSpPr>
          <p:cNvPr id="73743" name="object 11"/>
          <p:cNvSpPr>
            <a:spLocks noChangeArrowheads="1"/>
          </p:cNvSpPr>
          <p:nvPr/>
        </p:nvSpPr>
        <p:spPr bwMode="auto">
          <a:xfrm>
            <a:off x="6313488" y="1641475"/>
            <a:ext cx="1512887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23 677</a:t>
            </a:r>
          </a:p>
        </p:txBody>
      </p:sp>
      <p:sp>
        <p:nvSpPr>
          <p:cNvPr id="37" name="object 11"/>
          <p:cNvSpPr/>
          <p:nvPr/>
        </p:nvSpPr>
        <p:spPr>
          <a:xfrm>
            <a:off x="7150100" y="5302250"/>
            <a:ext cx="1512888" cy="542925"/>
          </a:xfrm>
          <a:custGeom>
            <a:avLst/>
            <a:gdLst/>
            <a:ahLst/>
            <a:cxnLst/>
            <a:rect l="l" t="t" r="r" b="b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3 300</a:t>
            </a:r>
            <a:endParaRPr sz="2000" b="1" spc="-5" dirty="0">
              <a:solidFill>
                <a:srgbClr val="073B64"/>
              </a:solidFill>
              <a:latin typeface="Times New Roman"/>
              <a:cs typeface="Times New Roman"/>
            </a:endParaRPr>
          </a:p>
        </p:txBody>
      </p:sp>
      <p:sp>
        <p:nvSpPr>
          <p:cNvPr id="73745" name="object 11"/>
          <p:cNvSpPr>
            <a:spLocks noChangeArrowheads="1"/>
          </p:cNvSpPr>
          <p:nvPr/>
        </p:nvSpPr>
        <p:spPr bwMode="auto">
          <a:xfrm>
            <a:off x="6313488" y="2238375"/>
            <a:ext cx="1512887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1 410</a:t>
            </a:r>
          </a:p>
        </p:txBody>
      </p:sp>
      <p:sp>
        <p:nvSpPr>
          <p:cNvPr id="39" name="object 11"/>
          <p:cNvSpPr/>
          <p:nvPr/>
        </p:nvSpPr>
        <p:spPr>
          <a:xfrm>
            <a:off x="7164388" y="5902325"/>
            <a:ext cx="1512887" cy="542925"/>
          </a:xfrm>
          <a:custGeom>
            <a:avLst/>
            <a:gdLst/>
            <a:ahLst/>
            <a:cxnLst/>
            <a:rect l="l" t="t" r="r" b="b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3 300</a:t>
            </a:r>
            <a:endParaRPr sz="2000" b="1" spc="-5" dirty="0">
              <a:solidFill>
                <a:srgbClr val="073B64"/>
              </a:solidFill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75125" y="4149725"/>
            <a:ext cx="2381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spc="-2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3748" name="object 11"/>
          <p:cNvSpPr>
            <a:spLocks noChangeArrowheads="1"/>
          </p:cNvSpPr>
          <p:nvPr/>
        </p:nvSpPr>
        <p:spPr bwMode="auto">
          <a:xfrm>
            <a:off x="5435600" y="4714875"/>
            <a:ext cx="15128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</a:p>
        </p:txBody>
      </p:sp>
      <p:sp>
        <p:nvSpPr>
          <p:cNvPr id="73749" name="object 11"/>
          <p:cNvSpPr>
            <a:spLocks noChangeArrowheads="1"/>
          </p:cNvSpPr>
          <p:nvPr/>
        </p:nvSpPr>
        <p:spPr bwMode="auto">
          <a:xfrm>
            <a:off x="5434013" y="5302250"/>
            <a:ext cx="1512887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</a:p>
        </p:txBody>
      </p:sp>
      <p:sp>
        <p:nvSpPr>
          <p:cNvPr id="73750" name="object 11"/>
          <p:cNvSpPr>
            <a:spLocks noChangeArrowheads="1"/>
          </p:cNvSpPr>
          <p:nvPr/>
        </p:nvSpPr>
        <p:spPr bwMode="auto">
          <a:xfrm>
            <a:off x="1857375" y="2781300"/>
            <a:ext cx="14874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2026 год</a:t>
            </a:r>
          </a:p>
        </p:txBody>
      </p:sp>
      <p:pic>
        <p:nvPicPr>
          <p:cNvPr id="73751" name="object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67663" y="2327275"/>
            <a:ext cx="75882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bject 14"/>
          <p:cNvSpPr/>
          <p:nvPr/>
        </p:nvSpPr>
        <p:spPr>
          <a:xfrm>
            <a:off x="1857375" y="1019175"/>
            <a:ext cx="479425" cy="360363"/>
          </a:xfrm>
          <a:custGeom>
            <a:avLst/>
            <a:gdLst/>
            <a:ahLst/>
            <a:cxnLst/>
            <a:rect l="l" t="t" r="r" b="b"/>
            <a:pathLst>
              <a:path w="1875790" h="1892300">
                <a:moveTo>
                  <a:pt x="274574" y="1727199"/>
                </a:moveTo>
                <a:lnTo>
                  <a:pt x="190093" y="1727199"/>
                </a:lnTo>
                <a:lnTo>
                  <a:pt x="190093" y="1854199"/>
                </a:lnTo>
                <a:lnTo>
                  <a:pt x="193425" y="1866899"/>
                </a:lnTo>
                <a:lnTo>
                  <a:pt x="202498" y="1892299"/>
                </a:lnTo>
                <a:lnTo>
                  <a:pt x="262164" y="1892299"/>
                </a:lnTo>
                <a:lnTo>
                  <a:pt x="271240" y="1866899"/>
                </a:lnTo>
                <a:lnTo>
                  <a:pt x="274574" y="1854199"/>
                </a:lnTo>
                <a:lnTo>
                  <a:pt x="274574" y="1727199"/>
                </a:lnTo>
                <a:close/>
              </a:path>
              <a:path w="1875790" h="1892300">
                <a:moveTo>
                  <a:pt x="865974" y="1727199"/>
                </a:moveTo>
                <a:lnTo>
                  <a:pt x="781481" y="1727199"/>
                </a:lnTo>
                <a:lnTo>
                  <a:pt x="781481" y="1854199"/>
                </a:lnTo>
                <a:lnTo>
                  <a:pt x="784815" y="1866899"/>
                </a:lnTo>
                <a:lnTo>
                  <a:pt x="793891" y="1892299"/>
                </a:lnTo>
                <a:lnTo>
                  <a:pt x="853563" y="1892299"/>
                </a:lnTo>
                <a:lnTo>
                  <a:pt x="862641" y="1866899"/>
                </a:lnTo>
                <a:lnTo>
                  <a:pt x="865974" y="1854199"/>
                </a:lnTo>
                <a:lnTo>
                  <a:pt x="865974" y="1727199"/>
                </a:lnTo>
                <a:close/>
              </a:path>
              <a:path w="1875790" h="1892300">
                <a:moveTo>
                  <a:pt x="1494689" y="1841499"/>
                </a:moveTo>
                <a:lnTo>
                  <a:pt x="1115897" y="1841499"/>
                </a:lnTo>
                <a:lnTo>
                  <a:pt x="1114939" y="1854199"/>
                </a:lnTo>
                <a:lnTo>
                  <a:pt x="1116753" y="1866899"/>
                </a:lnTo>
                <a:lnTo>
                  <a:pt x="1121537" y="1879599"/>
                </a:lnTo>
                <a:lnTo>
                  <a:pt x="1128630" y="1892299"/>
                </a:lnTo>
                <a:lnTo>
                  <a:pt x="1481955" y="1892299"/>
                </a:lnTo>
                <a:lnTo>
                  <a:pt x="1489049" y="1879599"/>
                </a:lnTo>
                <a:lnTo>
                  <a:pt x="1493833" y="1866899"/>
                </a:lnTo>
                <a:lnTo>
                  <a:pt x="1495647" y="1854199"/>
                </a:lnTo>
                <a:lnTo>
                  <a:pt x="1494689" y="1841499"/>
                </a:lnTo>
                <a:close/>
              </a:path>
              <a:path w="1875790" h="1892300">
                <a:moveTo>
                  <a:pt x="1172028" y="901699"/>
                </a:moveTo>
                <a:lnTo>
                  <a:pt x="1077188" y="901699"/>
                </a:lnTo>
                <a:lnTo>
                  <a:pt x="1095701" y="939799"/>
                </a:lnTo>
                <a:lnTo>
                  <a:pt x="1119163" y="965199"/>
                </a:lnTo>
                <a:lnTo>
                  <a:pt x="1146981" y="990599"/>
                </a:lnTo>
                <a:lnTo>
                  <a:pt x="1178560" y="1015999"/>
                </a:lnTo>
                <a:lnTo>
                  <a:pt x="1178560" y="1714499"/>
                </a:lnTo>
                <a:lnTo>
                  <a:pt x="1119428" y="1841499"/>
                </a:lnTo>
                <a:lnTo>
                  <a:pt x="1491157" y="1841499"/>
                </a:lnTo>
                <a:lnTo>
                  <a:pt x="1479331" y="1816099"/>
                </a:lnTo>
                <a:lnTo>
                  <a:pt x="1227150" y="1816099"/>
                </a:lnTo>
                <a:lnTo>
                  <a:pt x="1258824" y="1752599"/>
                </a:lnTo>
                <a:lnTo>
                  <a:pt x="1263053" y="1739899"/>
                </a:lnTo>
                <a:lnTo>
                  <a:pt x="1263053" y="914399"/>
                </a:lnTo>
                <a:lnTo>
                  <a:pt x="1178560" y="914399"/>
                </a:lnTo>
                <a:lnTo>
                  <a:pt x="1172028" y="901699"/>
                </a:lnTo>
                <a:close/>
              </a:path>
              <a:path w="1875790" h="1892300">
                <a:moveTo>
                  <a:pt x="1421725" y="596899"/>
                </a:moveTo>
                <a:lnTo>
                  <a:pt x="1362052" y="596899"/>
                </a:lnTo>
                <a:lnTo>
                  <a:pt x="1352975" y="609599"/>
                </a:lnTo>
                <a:lnTo>
                  <a:pt x="1349641" y="634999"/>
                </a:lnTo>
                <a:lnTo>
                  <a:pt x="1349641" y="1739899"/>
                </a:lnTo>
                <a:lnTo>
                  <a:pt x="1353870" y="1752599"/>
                </a:lnTo>
                <a:lnTo>
                  <a:pt x="1385557" y="1816099"/>
                </a:lnTo>
                <a:lnTo>
                  <a:pt x="1479331" y="1816099"/>
                </a:lnTo>
                <a:lnTo>
                  <a:pt x="1432026" y="1714499"/>
                </a:lnTo>
                <a:lnTo>
                  <a:pt x="1432026" y="1015999"/>
                </a:lnTo>
                <a:lnTo>
                  <a:pt x="1463605" y="1003299"/>
                </a:lnTo>
                <a:lnTo>
                  <a:pt x="1491422" y="977899"/>
                </a:lnTo>
                <a:lnTo>
                  <a:pt x="1514885" y="939799"/>
                </a:lnTo>
                <a:lnTo>
                  <a:pt x="1533398" y="914399"/>
                </a:lnTo>
                <a:lnTo>
                  <a:pt x="1434134" y="914399"/>
                </a:lnTo>
                <a:lnTo>
                  <a:pt x="1434134" y="634999"/>
                </a:lnTo>
                <a:lnTo>
                  <a:pt x="1430801" y="609599"/>
                </a:lnTo>
                <a:lnTo>
                  <a:pt x="1421725" y="596899"/>
                </a:lnTo>
                <a:close/>
              </a:path>
              <a:path w="1875790" h="1892300">
                <a:moveTo>
                  <a:pt x="872933" y="1142999"/>
                </a:moveTo>
                <a:lnTo>
                  <a:pt x="183128" y="1142999"/>
                </a:lnTo>
                <a:lnTo>
                  <a:pt x="142830" y="1181099"/>
                </a:lnTo>
                <a:lnTo>
                  <a:pt x="115601" y="1219199"/>
                </a:lnTo>
                <a:lnTo>
                  <a:pt x="105600" y="1269999"/>
                </a:lnTo>
                <a:lnTo>
                  <a:pt x="105600" y="1435099"/>
                </a:lnTo>
                <a:lnTo>
                  <a:pt x="63259" y="1460499"/>
                </a:lnTo>
                <a:lnTo>
                  <a:pt x="29830" y="1498599"/>
                </a:lnTo>
                <a:lnTo>
                  <a:pt x="7886" y="1536699"/>
                </a:lnTo>
                <a:lnTo>
                  <a:pt x="0" y="1587499"/>
                </a:lnTo>
                <a:lnTo>
                  <a:pt x="7467" y="1625599"/>
                </a:lnTo>
                <a:lnTo>
                  <a:pt x="28316" y="1663699"/>
                </a:lnTo>
                <a:lnTo>
                  <a:pt x="60215" y="1701799"/>
                </a:lnTo>
                <a:lnTo>
                  <a:pt x="100834" y="1727199"/>
                </a:lnTo>
                <a:lnTo>
                  <a:pt x="955221" y="1727199"/>
                </a:lnTo>
                <a:lnTo>
                  <a:pt x="995839" y="1701799"/>
                </a:lnTo>
                <a:lnTo>
                  <a:pt x="1027739" y="1663699"/>
                </a:lnTo>
                <a:lnTo>
                  <a:pt x="1034688" y="1650999"/>
                </a:lnTo>
                <a:lnTo>
                  <a:pt x="147840" y="1650999"/>
                </a:lnTo>
                <a:lnTo>
                  <a:pt x="122794" y="1638299"/>
                </a:lnTo>
                <a:lnTo>
                  <a:pt x="102696" y="1625599"/>
                </a:lnTo>
                <a:lnTo>
                  <a:pt x="89331" y="1600199"/>
                </a:lnTo>
                <a:lnTo>
                  <a:pt x="84480" y="1587499"/>
                </a:lnTo>
                <a:lnTo>
                  <a:pt x="89331" y="1562099"/>
                </a:lnTo>
                <a:lnTo>
                  <a:pt x="102696" y="1536699"/>
                </a:lnTo>
                <a:lnTo>
                  <a:pt x="122794" y="1523999"/>
                </a:lnTo>
                <a:lnTo>
                  <a:pt x="1040393" y="1523999"/>
                </a:lnTo>
                <a:lnTo>
                  <a:pt x="1025434" y="1498599"/>
                </a:lnTo>
                <a:lnTo>
                  <a:pt x="991906" y="1460499"/>
                </a:lnTo>
                <a:lnTo>
                  <a:pt x="950455" y="1435099"/>
                </a:lnTo>
                <a:lnTo>
                  <a:pt x="190093" y="1435099"/>
                </a:lnTo>
                <a:lnTo>
                  <a:pt x="190093" y="1269999"/>
                </a:lnTo>
                <a:lnTo>
                  <a:pt x="193425" y="1244599"/>
                </a:lnTo>
                <a:lnTo>
                  <a:pt x="202498" y="1231899"/>
                </a:lnTo>
                <a:lnTo>
                  <a:pt x="215928" y="1231899"/>
                </a:lnTo>
                <a:lnTo>
                  <a:pt x="232333" y="1219199"/>
                </a:lnTo>
                <a:lnTo>
                  <a:pt x="940456" y="1219199"/>
                </a:lnTo>
                <a:lnTo>
                  <a:pt x="913230" y="1181099"/>
                </a:lnTo>
                <a:lnTo>
                  <a:pt x="872933" y="1142999"/>
                </a:lnTo>
                <a:close/>
              </a:path>
              <a:path w="1875790" h="1892300">
                <a:moveTo>
                  <a:pt x="1040393" y="1523999"/>
                </a:moveTo>
                <a:lnTo>
                  <a:pt x="933261" y="1523999"/>
                </a:lnTo>
                <a:lnTo>
                  <a:pt x="953358" y="1536699"/>
                </a:lnTo>
                <a:lnTo>
                  <a:pt x="966724" y="1562099"/>
                </a:lnTo>
                <a:lnTo>
                  <a:pt x="966427" y="1600199"/>
                </a:lnTo>
                <a:lnTo>
                  <a:pt x="932372" y="1638299"/>
                </a:lnTo>
                <a:lnTo>
                  <a:pt x="908215" y="1650999"/>
                </a:lnTo>
                <a:lnTo>
                  <a:pt x="1034688" y="1650999"/>
                </a:lnTo>
                <a:lnTo>
                  <a:pt x="1048588" y="1625599"/>
                </a:lnTo>
                <a:lnTo>
                  <a:pt x="1056055" y="1587499"/>
                </a:lnTo>
                <a:lnTo>
                  <a:pt x="1047872" y="1536699"/>
                </a:lnTo>
                <a:lnTo>
                  <a:pt x="1040393" y="1523999"/>
                </a:lnTo>
                <a:close/>
              </a:path>
              <a:path w="1875790" h="1892300">
                <a:moveTo>
                  <a:pt x="940456" y="1219199"/>
                </a:moveTo>
                <a:lnTo>
                  <a:pt x="823722" y="1219199"/>
                </a:lnTo>
                <a:lnTo>
                  <a:pt x="840128" y="1231899"/>
                </a:lnTo>
                <a:lnTo>
                  <a:pt x="853563" y="1231899"/>
                </a:lnTo>
                <a:lnTo>
                  <a:pt x="862641" y="1244599"/>
                </a:lnTo>
                <a:lnTo>
                  <a:pt x="865974" y="1269999"/>
                </a:lnTo>
                <a:lnTo>
                  <a:pt x="865974" y="1435099"/>
                </a:lnTo>
                <a:lnTo>
                  <a:pt x="950455" y="1435099"/>
                </a:lnTo>
                <a:lnTo>
                  <a:pt x="950455" y="1269999"/>
                </a:lnTo>
                <a:lnTo>
                  <a:pt x="940456" y="1219199"/>
                </a:lnTo>
                <a:close/>
              </a:path>
              <a:path w="1875790" h="1892300">
                <a:moveTo>
                  <a:pt x="1358580" y="0"/>
                </a:moveTo>
                <a:lnTo>
                  <a:pt x="1260343" y="0"/>
                </a:lnTo>
                <a:lnTo>
                  <a:pt x="1215081" y="25399"/>
                </a:lnTo>
                <a:lnTo>
                  <a:pt x="1175066" y="50799"/>
                </a:lnTo>
                <a:lnTo>
                  <a:pt x="1141629" y="76199"/>
                </a:lnTo>
                <a:lnTo>
                  <a:pt x="1116099" y="114299"/>
                </a:lnTo>
                <a:lnTo>
                  <a:pt x="1099806" y="165099"/>
                </a:lnTo>
                <a:lnTo>
                  <a:pt x="1094079" y="215899"/>
                </a:lnTo>
                <a:lnTo>
                  <a:pt x="1048499" y="228599"/>
                </a:lnTo>
                <a:lnTo>
                  <a:pt x="1006688" y="241299"/>
                </a:lnTo>
                <a:lnTo>
                  <a:pt x="969828" y="266699"/>
                </a:lnTo>
                <a:lnTo>
                  <a:pt x="939100" y="292099"/>
                </a:lnTo>
                <a:lnTo>
                  <a:pt x="915688" y="330199"/>
                </a:lnTo>
                <a:lnTo>
                  <a:pt x="900774" y="368299"/>
                </a:lnTo>
                <a:lnTo>
                  <a:pt x="895540" y="419099"/>
                </a:lnTo>
                <a:lnTo>
                  <a:pt x="895903" y="431799"/>
                </a:lnTo>
                <a:lnTo>
                  <a:pt x="896859" y="444499"/>
                </a:lnTo>
                <a:lnTo>
                  <a:pt x="898214" y="457199"/>
                </a:lnTo>
                <a:lnTo>
                  <a:pt x="899769" y="457199"/>
                </a:lnTo>
                <a:lnTo>
                  <a:pt x="853826" y="482599"/>
                </a:lnTo>
                <a:lnTo>
                  <a:pt x="813869" y="507999"/>
                </a:lnTo>
                <a:lnTo>
                  <a:pt x="780953" y="546099"/>
                </a:lnTo>
                <a:lnTo>
                  <a:pt x="756134" y="584199"/>
                </a:lnTo>
                <a:lnTo>
                  <a:pt x="740468" y="634999"/>
                </a:lnTo>
                <a:lnTo>
                  <a:pt x="735012" y="685799"/>
                </a:lnTo>
                <a:lnTo>
                  <a:pt x="739896" y="736599"/>
                </a:lnTo>
                <a:lnTo>
                  <a:pt x="753890" y="787399"/>
                </a:lnTo>
                <a:lnTo>
                  <a:pt x="776001" y="825499"/>
                </a:lnTo>
                <a:lnTo>
                  <a:pt x="805241" y="863599"/>
                </a:lnTo>
                <a:lnTo>
                  <a:pt x="840620" y="888999"/>
                </a:lnTo>
                <a:lnTo>
                  <a:pt x="881146" y="914399"/>
                </a:lnTo>
                <a:lnTo>
                  <a:pt x="925831" y="927099"/>
                </a:lnTo>
                <a:lnTo>
                  <a:pt x="1027022" y="927099"/>
                </a:lnTo>
                <a:lnTo>
                  <a:pt x="1052698" y="914399"/>
                </a:lnTo>
                <a:lnTo>
                  <a:pt x="1077188" y="901699"/>
                </a:lnTo>
                <a:lnTo>
                  <a:pt x="1172028" y="901699"/>
                </a:lnTo>
                <a:lnTo>
                  <a:pt x="1165496" y="888999"/>
                </a:lnTo>
                <a:lnTo>
                  <a:pt x="1154806" y="876299"/>
                </a:lnTo>
                <a:lnTo>
                  <a:pt x="1146489" y="850899"/>
                </a:lnTo>
                <a:lnTo>
                  <a:pt x="975804" y="850899"/>
                </a:lnTo>
                <a:lnTo>
                  <a:pt x="927323" y="838199"/>
                </a:lnTo>
                <a:lnTo>
                  <a:pt x="885028" y="812799"/>
                </a:lnTo>
                <a:lnTo>
                  <a:pt x="851554" y="787399"/>
                </a:lnTo>
                <a:lnTo>
                  <a:pt x="829538" y="736599"/>
                </a:lnTo>
                <a:lnTo>
                  <a:pt x="821613" y="698499"/>
                </a:lnTo>
                <a:lnTo>
                  <a:pt x="828626" y="647699"/>
                </a:lnTo>
                <a:lnTo>
                  <a:pt x="848311" y="609599"/>
                </a:lnTo>
                <a:lnTo>
                  <a:pt x="878642" y="571499"/>
                </a:lnTo>
                <a:lnTo>
                  <a:pt x="917590" y="546099"/>
                </a:lnTo>
                <a:lnTo>
                  <a:pt x="963129" y="533399"/>
                </a:lnTo>
                <a:lnTo>
                  <a:pt x="983194" y="533399"/>
                </a:lnTo>
                <a:lnTo>
                  <a:pt x="991049" y="520699"/>
                </a:lnTo>
                <a:lnTo>
                  <a:pt x="996924" y="520699"/>
                </a:lnTo>
                <a:lnTo>
                  <a:pt x="1000489" y="507999"/>
                </a:lnTo>
                <a:lnTo>
                  <a:pt x="1001677" y="495299"/>
                </a:lnTo>
                <a:lnTo>
                  <a:pt x="1000489" y="482599"/>
                </a:lnTo>
                <a:lnTo>
                  <a:pt x="996924" y="482599"/>
                </a:lnTo>
                <a:lnTo>
                  <a:pt x="990157" y="457199"/>
                </a:lnTo>
                <a:lnTo>
                  <a:pt x="985570" y="444499"/>
                </a:lnTo>
                <a:lnTo>
                  <a:pt x="982965" y="431799"/>
                </a:lnTo>
                <a:lnTo>
                  <a:pt x="982141" y="419099"/>
                </a:lnTo>
                <a:lnTo>
                  <a:pt x="991413" y="368299"/>
                </a:lnTo>
                <a:lnTo>
                  <a:pt x="1016723" y="330199"/>
                </a:lnTo>
                <a:lnTo>
                  <a:pt x="1054311" y="317499"/>
                </a:lnTo>
                <a:lnTo>
                  <a:pt x="1100416" y="304799"/>
                </a:lnTo>
                <a:lnTo>
                  <a:pt x="1167478" y="304799"/>
                </a:lnTo>
                <a:lnTo>
                  <a:pt x="1176451" y="292099"/>
                </a:lnTo>
                <a:lnTo>
                  <a:pt x="1183153" y="292099"/>
                </a:lnTo>
                <a:lnTo>
                  <a:pt x="1187278" y="279399"/>
                </a:lnTo>
                <a:lnTo>
                  <a:pt x="1188631" y="266699"/>
                </a:lnTo>
                <a:lnTo>
                  <a:pt x="1187018" y="253999"/>
                </a:lnTo>
                <a:lnTo>
                  <a:pt x="1184243" y="241299"/>
                </a:lnTo>
                <a:lnTo>
                  <a:pt x="1182263" y="228599"/>
                </a:lnTo>
                <a:lnTo>
                  <a:pt x="1181076" y="215899"/>
                </a:lnTo>
                <a:lnTo>
                  <a:pt x="1180680" y="215899"/>
                </a:lnTo>
                <a:lnTo>
                  <a:pt x="1191042" y="165099"/>
                </a:lnTo>
                <a:lnTo>
                  <a:pt x="1219223" y="114299"/>
                </a:lnTo>
                <a:lnTo>
                  <a:pt x="1260871" y="88899"/>
                </a:lnTo>
                <a:lnTo>
                  <a:pt x="1311630" y="76199"/>
                </a:lnTo>
                <a:lnTo>
                  <a:pt x="1476124" y="76199"/>
                </a:lnTo>
                <a:lnTo>
                  <a:pt x="1443137" y="50799"/>
                </a:lnTo>
                <a:lnTo>
                  <a:pt x="1403537" y="25399"/>
                </a:lnTo>
                <a:lnTo>
                  <a:pt x="1358580" y="0"/>
                </a:lnTo>
                <a:close/>
              </a:path>
              <a:path w="1875790" h="1892300">
                <a:moveTo>
                  <a:pt x="1531987" y="800099"/>
                </a:moveTo>
                <a:lnTo>
                  <a:pt x="1499603" y="800099"/>
                </a:lnTo>
                <a:lnTo>
                  <a:pt x="1489374" y="812799"/>
                </a:lnTo>
                <a:lnTo>
                  <a:pt x="1481126" y="812799"/>
                </a:lnTo>
                <a:lnTo>
                  <a:pt x="1475252" y="825499"/>
                </a:lnTo>
                <a:lnTo>
                  <a:pt x="1472145" y="838199"/>
                </a:lnTo>
                <a:lnTo>
                  <a:pt x="1466206" y="850899"/>
                </a:lnTo>
                <a:lnTo>
                  <a:pt x="1457893" y="876299"/>
                </a:lnTo>
                <a:lnTo>
                  <a:pt x="1447203" y="888999"/>
                </a:lnTo>
                <a:lnTo>
                  <a:pt x="1434134" y="914399"/>
                </a:lnTo>
                <a:lnTo>
                  <a:pt x="1557887" y="914399"/>
                </a:lnTo>
                <a:lnTo>
                  <a:pt x="1583564" y="927099"/>
                </a:lnTo>
                <a:lnTo>
                  <a:pt x="1685360" y="927099"/>
                </a:lnTo>
                <a:lnTo>
                  <a:pt x="1730329" y="914399"/>
                </a:lnTo>
                <a:lnTo>
                  <a:pt x="1770892" y="888999"/>
                </a:lnTo>
                <a:lnTo>
                  <a:pt x="1806135" y="863599"/>
                </a:lnTo>
                <a:lnTo>
                  <a:pt x="1815803" y="850899"/>
                </a:lnTo>
                <a:lnTo>
                  <a:pt x="1641119" y="850899"/>
                </a:lnTo>
                <a:lnTo>
                  <a:pt x="1614324" y="838199"/>
                </a:lnTo>
                <a:lnTo>
                  <a:pt x="1588320" y="838199"/>
                </a:lnTo>
                <a:lnTo>
                  <a:pt x="1563900" y="825499"/>
                </a:lnTo>
                <a:lnTo>
                  <a:pt x="1541856" y="812799"/>
                </a:lnTo>
                <a:lnTo>
                  <a:pt x="1531987" y="800099"/>
                </a:lnTo>
                <a:close/>
              </a:path>
              <a:path w="1875790" h="1892300">
                <a:moveTo>
                  <a:pt x="1250643" y="596899"/>
                </a:moveTo>
                <a:lnTo>
                  <a:pt x="1190971" y="596899"/>
                </a:lnTo>
                <a:lnTo>
                  <a:pt x="1181893" y="609599"/>
                </a:lnTo>
                <a:lnTo>
                  <a:pt x="1178560" y="634999"/>
                </a:lnTo>
                <a:lnTo>
                  <a:pt x="1178560" y="914399"/>
                </a:lnTo>
                <a:lnTo>
                  <a:pt x="1263053" y="914399"/>
                </a:lnTo>
                <a:lnTo>
                  <a:pt x="1263053" y="634999"/>
                </a:lnTo>
                <a:lnTo>
                  <a:pt x="1259719" y="609599"/>
                </a:lnTo>
                <a:lnTo>
                  <a:pt x="1250643" y="596899"/>
                </a:lnTo>
                <a:close/>
              </a:path>
              <a:path w="1875790" h="1892300">
                <a:moveTo>
                  <a:pt x="1123321" y="800099"/>
                </a:moveTo>
                <a:lnTo>
                  <a:pt x="1088005" y="800099"/>
                </a:lnTo>
                <a:lnTo>
                  <a:pt x="1081436" y="812799"/>
                </a:lnTo>
                <a:lnTo>
                  <a:pt x="1075067" y="812799"/>
                </a:lnTo>
                <a:lnTo>
                  <a:pt x="1053023" y="825499"/>
                </a:lnTo>
                <a:lnTo>
                  <a:pt x="1028603" y="838199"/>
                </a:lnTo>
                <a:lnTo>
                  <a:pt x="1002599" y="838199"/>
                </a:lnTo>
                <a:lnTo>
                  <a:pt x="975804" y="850899"/>
                </a:lnTo>
                <a:lnTo>
                  <a:pt x="1146489" y="850899"/>
                </a:lnTo>
                <a:lnTo>
                  <a:pt x="1140548" y="838199"/>
                </a:lnTo>
                <a:lnTo>
                  <a:pt x="1137448" y="825499"/>
                </a:lnTo>
                <a:lnTo>
                  <a:pt x="1131573" y="812799"/>
                </a:lnTo>
                <a:lnTo>
                  <a:pt x="1123321" y="800099"/>
                </a:lnTo>
                <a:close/>
              </a:path>
              <a:path w="1875790" h="1892300">
                <a:moveTo>
                  <a:pt x="1476124" y="76199"/>
                </a:moveTo>
                <a:lnTo>
                  <a:pt x="1311630" y="76199"/>
                </a:lnTo>
                <a:lnTo>
                  <a:pt x="1362384" y="88899"/>
                </a:lnTo>
                <a:lnTo>
                  <a:pt x="1404032" y="114299"/>
                </a:lnTo>
                <a:lnTo>
                  <a:pt x="1432217" y="165099"/>
                </a:lnTo>
                <a:lnTo>
                  <a:pt x="1442580" y="215899"/>
                </a:lnTo>
                <a:lnTo>
                  <a:pt x="1442184" y="215899"/>
                </a:lnTo>
                <a:lnTo>
                  <a:pt x="1440997" y="228599"/>
                </a:lnTo>
                <a:lnTo>
                  <a:pt x="1439017" y="241299"/>
                </a:lnTo>
                <a:lnTo>
                  <a:pt x="1436243" y="253999"/>
                </a:lnTo>
                <a:lnTo>
                  <a:pt x="1434332" y="266699"/>
                </a:lnTo>
                <a:lnTo>
                  <a:pt x="1435192" y="279399"/>
                </a:lnTo>
                <a:lnTo>
                  <a:pt x="1439218" y="292099"/>
                </a:lnTo>
                <a:lnTo>
                  <a:pt x="1446809" y="292099"/>
                </a:lnTo>
                <a:lnTo>
                  <a:pt x="1455782" y="304799"/>
                </a:lnTo>
                <a:lnTo>
                  <a:pt x="1522844" y="304799"/>
                </a:lnTo>
                <a:lnTo>
                  <a:pt x="1568944" y="317499"/>
                </a:lnTo>
                <a:lnTo>
                  <a:pt x="1606532" y="330199"/>
                </a:lnTo>
                <a:lnTo>
                  <a:pt x="1631845" y="368299"/>
                </a:lnTo>
                <a:lnTo>
                  <a:pt x="1641119" y="419099"/>
                </a:lnTo>
                <a:lnTo>
                  <a:pt x="1640328" y="431799"/>
                </a:lnTo>
                <a:lnTo>
                  <a:pt x="1637953" y="444499"/>
                </a:lnTo>
                <a:lnTo>
                  <a:pt x="1633993" y="457199"/>
                </a:lnTo>
                <a:lnTo>
                  <a:pt x="1628444" y="469899"/>
                </a:lnTo>
                <a:lnTo>
                  <a:pt x="1624880" y="482599"/>
                </a:lnTo>
                <a:lnTo>
                  <a:pt x="1623691" y="495299"/>
                </a:lnTo>
                <a:lnTo>
                  <a:pt x="1624880" y="507999"/>
                </a:lnTo>
                <a:lnTo>
                  <a:pt x="1628444" y="520699"/>
                </a:lnTo>
                <a:lnTo>
                  <a:pt x="1634319" y="520699"/>
                </a:lnTo>
                <a:lnTo>
                  <a:pt x="1642175" y="533399"/>
                </a:lnTo>
                <a:lnTo>
                  <a:pt x="1662239" y="533399"/>
                </a:lnTo>
                <a:lnTo>
                  <a:pt x="1707778" y="546099"/>
                </a:lnTo>
                <a:lnTo>
                  <a:pt x="1746727" y="571499"/>
                </a:lnTo>
                <a:lnTo>
                  <a:pt x="1777057" y="609599"/>
                </a:lnTo>
                <a:lnTo>
                  <a:pt x="1796743" y="647699"/>
                </a:lnTo>
                <a:lnTo>
                  <a:pt x="1803755" y="685799"/>
                </a:lnTo>
                <a:lnTo>
                  <a:pt x="1791912" y="736599"/>
                </a:lnTo>
                <a:lnTo>
                  <a:pt x="1767800" y="787399"/>
                </a:lnTo>
                <a:lnTo>
                  <a:pt x="1733346" y="812799"/>
                </a:lnTo>
                <a:lnTo>
                  <a:pt x="1690477" y="838199"/>
                </a:lnTo>
                <a:lnTo>
                  <a:pt x="1641119" y="850899"/>
                </a:lnTo>
                <a:lnTo>
                  <a:pt x="1815803" y="850899"/>
                </a:lnTo>
                <a:lnTo>
                  <a:pt x="1835140" y="825499"/>
                </a:lnTo>
                <a:lnTo>
                  <a:pt x="1856993" y="787399"/>
                </a:lnTo>
                <a:lnTo>
                  <a:pt x="1870776" y="736599"/>
                </a:lnTo>
                <a:lnTo>
                  <a:pt x="1875574" y="698499"/>
                </a:lnTo>
                <a:lnTo>
                  <a:pt x="1871894" y="634999"/>
                </a:lnTo>
                <a:lnTo>
                  <a:pt x="1857419" y="596899"/>
                </a:lnTo>
                <a:lnTo>
                  <a:pt x="1833324" y="546099"/>
                </a:lnTo>
                <a:lnTo>
                  <a:pt x="1800781" y="507999"/>
                </a:lnTo>
                <a:lnTo>
                  <a:pt x="1760964" y="482599"/>
                </a:lnTo>
                <a:lnTo>
                  <a:pt x="1715046" y="469899"/>
                </a:lnTo>
                <a:lnTo>
                  <a:pt x="1716596" y="457199"/>
                </a:lnTo>
                <a:lnTo>
                  <a:pt x="1717951" y="444499"/>
                </a:lnTo>
                <a:lnTo>
                  <a:pt x="1718910" y="431799"/>
                </a:lnTo>
                <a:lnTo>
                  <a:pt x="1719275" y="419099"/>
                </a:lnTo>
                <a:lnTo>
                  <a:pt x="1714047" y="380999"/>
                </a:lnTo>
                <a:lnTo>
                  <a:pt x="1699176" y="330199"/>
                </a:lnTo>
                <a:lnTo>
                  <a:pt x="1675880" y="292099"/>
                </a:lnTo>
                <a:lnTo>
                  <a:pt x="1645380" y="266699"/>
                </a:lnTo>
                <a:lnTo>
                  <a:pt x="1608895" y="241299"/>
                </a:lnTo>
                <a:lnTo>
                  <a:pt x="1567643" y="228599"/>
                </a:lnTo>
                <a:lnTo>
                  <a:pt x="1522844" y="215899"/>
                </a:lnTo>
                <a:lnTo>
                  <a:pt x="1517234" y="165099"/>
                </a:lnTo>
                <a:lnTo>
                  <a:pt x="1501242" y="114299"/>
                </a:lnTo>
                <a:lnTo>
                  <a:pt x="1476124" y="76199"/>
                </a:lnTo>
                <a:close/>
              </a:path>
              <a:path w="1875790" h="1892300">
                <a:moveTo>
                  <a:pt x="1220812" y="584199"/>
                </a:moveTo>
                <a:lnTo>
                  <a:pt x="1204406" y="596899"/>
                </a:lnTo>
                <a:lnTo>
                  <a:pt x="1237212" y="596899"/>
                </a:lnTo>
                <a:lnTo>
                  <a:pt x="1220812" y="584199"/>
                </a:lnTo>
                <a:close/>
              </a:path>
              <a:path w="1875790" h="1892300">
                <a:moveTo>
                  <a:pt x="1391894" y="584199"/>
                </a:moveTo>
                <a:lnTo>
                  <a:pt x="1375487" y="596899"/>
                </a:lnTo>
                <a:lnTo>
                  <a:pt x="1408294" y="596899"/>
                </a:lnTo>
                <a:lnTo>
                  <a:pt x="1391894" y="584199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73753" name="object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34013" y="4056063"/>
            <a:ext cx="35242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4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06563" y="3832225"/>
            <a:ext cx="346392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55" name="object 11"/>
          <p:cNvSpPr>
            <a:spLocks noChangeArrowheads="1"/>
          </p:cNvSpPr>
          <p:nvPr/>
        </p:nvSpPr>
        <p:spPr bwMode="auto">
          <a:xfrm>
            <a:off x="1844675" y="1536700"/>
            <a:ext cx="15128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</a:p>
        </p:txBody>
      </p:sp>
      <p:sp>
        <p:nvSpPr>
          <p:cNvPr id="58537" name="Rectangle 169"/>
          <p:cNvSpPr>
            <a:spLocks noChangeArrowheads="1"/>
          </p:cNvSpPr>
          <p:nvPr/>
        </p:nvSpPr>
        <p:spPr bwMode="auto">
          <a:xfrm>
            <a:off x="1692275" y="188913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Муниципальные программы, направленные на развитие экономики и инфраструктуры, тыс.руб.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05" descr="C:\Users\Sony\Desktop\Герб Глазова.jpg"/>
          <p:cNvPicPr>
            <a:picLocks noChangeAspect="1" noChangeArrowheads="1"/>
          </p:cNvPicPr>
          <p:nvPr/>
        </p:nvPicPr>
        <p:blipFill>
          <a:blip r:embed="rId2"/>
          <a:srcRect b="9000"/>
          <a:stretch>
            <a:fillRect/>
          </a:stretch>
        </p:blipFill>
        <p:spPr bwMode="auto">
          <a:xfrm>
            <a:off x="0" y="0"/>
            <a:ext cx="6445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ject 12"/>
          <p:cNvPicPr/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4067944" y="871219"/>
            <a:ext cx="2311908" cy="2820924"/>
          </a:xfrm>
          <a:prstGeom prst="rect">
            <a:avLst/>
          </a:prstGeom>
        </p:spPr>
      </p:pic>
      <p:sp>
        <p:nvSpPr>
          <p:cNvPr id="74755" name="object 11"/>
          <p:cNvSpPr>
            <a:spLocks noChangeArrowheads="1"/>
          </p:cNvSpPr>
          <p:nvPr/>
        </p:nvSpPr>
        <p:spPr bwMode="auto">
          <a:xfrm>
            <a:off x="7092950" y="1684338"/>
            <a:ext cx="1511300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</a:p>
        </p:txBody>
      </p:sp>
      <p:pic>
        <p:nvPicPr>
          <p:cNvPr id="23" name="object 12"/>
          <p:cNvPicPr/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597221" y="871219"/>
            <a:ext cx="2311908" cy="2820924"/>
          </a:xfrm>
          <a:prstGeom prst="rect">
            <a:avLst/>
          </a:prstGeom>
        </p:spPr>
      </p:pic>
      <p:sp>
        <p:nvSpPr>
          <p:cNvPr id="74757" name="object 11"/>
          <p:cNvSpPr>
            <a:spLocks noChangeArrowheads="1"/>
          </p:cNvSpPr>
          <p:nvPr/>
        </p:nvSpPr>
        <p:spPr bwMode="auto">
          <a:xfrm>
            <a:off x="7092950" y="2300288"/>
            <a:ext cx="1511300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</a:p>
        </p:txBody>
      </p:sp>
      <p:sp>
        <p:nvSpPr>
          <p:cNvPr id="74758" name="object 11"/>
          <p:cNvSpPr>
            <a:spLocks noChangeArrowheads="1"/>
          </p:cNvSpPr>
          <p:nvPr/>
        </p:nvSpPr>
        <p:spPr bwMode="auto">
          <a:xfrm>
            <a:off x="1857375" y="6021388"/>
            <a:ext cx="15128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2026 год</a:t>
            </a:r>
          </a:p>
        </p:txBody>
      </p:sp>
      <p:sp>
        <p:nvSpPr>
          <p:cNvPr id="74759" name="object 16"/>
          <p:cNvSpPr txBox="1">
            <a:spLocks noChangeArrowheads="1"/>
          </p:cNvSpPr>
          <p:nvPr/>
        </p:nvSpPr>
        <p:spPr bwMode="auto">
          <a:xfrm>
            <a:off x="1763713" y="939800"/>
            <a:ext cx="194468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indent="171450" algn="ctr">
              <a:spcBef>
                <a:spcPts val="100"/>
              </a:spcBef>
            </a:pPr>
            <a:r>
              <a:rPr lang="ru-RU" sz="1500" b="1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Муниципальное управление</a:t>
            </a:r>
            <a:endParaRPr lang="ru-RU" sz="1500">
              <a:solidFill>
                <a:srgbClr val="F2F2F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83050" y="935038"/>
            <a:ext cx="2247900" cy="668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" algn="ctr">
              <a:lnSpc>
                <a:spcPts val="1500"/>
              </a:lnSpc>
              <a:spcBef>
                <a:spcPts val="100"/>
              </a:spcBef>
              <a:defRPr/>
            </a:pPr>
            <a:r>
              <a:rPr lang="ru-RU" sz="1500" b="1" spc="-5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Управление муниципальными финансами</a:t>
            </a:r>
            <a:endParaRPr lang="ru-RU" sz="1500" dirty="0">
              <a:solidFill>
                <a:schemeClr val="bg1">
                  <a:lumMod val="9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4761" name="object 11"/>
          <p:cNvSpPr>
            <a:spLocks noChangeArrowheads="1"/>
          </p:cNvSpPr>
          <p:nvPr/>
        </p:nvSpPr>
        <p:spPr bwMode="auto">
          <a:xfrm>
            <a:off x="1979613" y="1608138"/>
            <a:ext cx="1512887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86 587</a:t>
            </a:r>
          </a:p>
        </p:txBody>
      </p:sp>
      <p:sp>
        <p:nvSpPr>
          <p:cNvPr id="74762" name="object 11"/>
          <p:cNvSpPr>
            <a:spLocks noChangeArrowheads="1"/>
          </p:cNvSpPr>
          <p:nvPr/>
        </p:nvSpPr>
        <p:spPr bwMode="auto">
          <a:xfrm>
            <a:off x="1992313" y="2225675"/>
            <a:ext cx="1512887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85 699</a:t>
            </a:r>
          </a:p>
        </p:txBody>
      </p:sp>
      <p:sp>
        <p:nvSpPr>
          <p:cNvPr id="74763" name="object 11"/>
          <p:cNvSpPr>
            <a:spLocks noChangeArrowheads="1"/>
          </p:cNvSpPr>
          <p:nvPr/>
        </p:nvSpPr>
        <p:spPr bwMode="auto">
          <a:xfrm>
            <a:off x="1997075" y="2832100"/>
            <a:ext cx="15128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86 365</a:t>
            </a:r>
          </a:p>
        </p:txBody>
      </p:sp>
      <p:sp>
        <p:nvSpPr>
          <p:cNvPr id="74764" name="object 11"/>
          <p:cNvSpPr>
            <a:spLocks noChangeArrowheads="1"/>
          </p:cNvSpPr>
          <p:nvPr/>
        </p:nvSpPr>
        <p:spPr bwMode="auto">
          <a:xfrm>
            <a:off x="4492625" y="1625600"/>
            <a:ext cx="15128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74 963</a:t>
            </a:r>
          </a:p>
        </p:txBody>
      </p:sp>
      <p:sp>
        <p:nvSpPr>
          <p:cNvPr id="74765" name="object 11"/>
          <p:cNvSpPr>
            <a:spLocks noChangeArrowheads="1"/>
          </p:cNvSpPr>
          <p:nvPr/>
        </p:nvSpPr>
        <p:spPr bwMode="auto">
          <a:xfrm>
            <a:off x="4492625" y="2236788"/>
            <a:ext cx="15128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93 411</a:t>
            </a:r>
          </a:p>
        </p:txBody>
      </p:sp>
      <p:sp>
        <p:nvSpPr>
          <p:cNvPr id="74766" name="object 11"/>
          <p:cNvSpPr>
            <a:spLocks noChangeArrowheads="1"/>
          </p:cNvSpPr>
          <p:nvPr/>
        </p:nvSpPr>
        <p:spPr bwMode="auto">
          <a:xfrm>
            <a:off x="4522788" y="2843213"/>
            <a:ext cx="1512887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113 046</a:t>
            </a:r>
          </a:p>
        </p:txBody>
      </p:sp>
      <p:sp>
        <p:nvSpPr>
          <p:cNvPr id="74767" name="object 11"/>
          <p:cNvSpPr>
            <a:spLocks noChangeArrowheads="1"/>
          </p:cNvSpPr>
          <p:nvPr/>
        </p:nvSpPr>
        <p:spPr bwMode="auto">
          <a:xfrm>
            <a:off x="1860550" y="4794250"/>
            <a:ext cx="15128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</a:p>
        </p:txBody>
      </p:sp>
      <p:sp>
        <p:nvSpPr>
          <p:cNvPr id="74768" name="object 11"/>
          <p:cNvSpPr>
            <a:spLocks noChangeArrowheads="1"/>
          </p:cNvSpPr>
          <p:nvPr/>
        </p:nvSpPr>
        <p:spPr bwMode="auto">
          <a:xfrm>
            <a:off x="1857375" y="5407025"/>
            <a:ext cx="15128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</a:p>
        </p:txBody>
      </p:sp>
      <p:sp>
        <p:nvSpPr>
          <p:cNvPr id="74769" name="object 11"/>
          <p:cNvSpPr>
            <a:spLocks noChangeArrowheads="1"/>
          </p:cNvSpPr>
          <p:nvPr/>
        </p:nvSpPr>
        <p:spPr bwMode="auto">
          <a:xfrm>
            <a:off x="7092950" y="2924175"/>
            <a:ext cx="1511300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2026 год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101669" y="3931405"/>
            <a:ext cx="2316163" cy="282257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0" name="Прямоугольник 39"/>
          <p:cNvSpPr/>
          <p:nvPr/>
        </p:nvSpPr>
        <p:spPr>
          <a:xfrm>
            <a:off x="4067175" y="3951288"/>
            <a:ext cx="23129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ru-RU" sz="1500" b="1" spc="-5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Непрограммные направления </a:t>
            </a:r>
          </a:p>
          <a:p>
            <a:pPr algn="ctr">
              <a:lnSpc>
                <a:spcPts val="1600"/>
              </a:lnSpc>
              <a:defRPr/>
            </a:pPr>
            <a:r>
              <a:rPr lang="ru-RU" sz="1500" b="1" spc="-5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деятельности</a:t>
            </a:r>
            <a:endParaRPr lang="ru-RU" sz="15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4772" name="object 11"/>
          <p:cNvSpPr>
            <a:spLocks noChangeArrowheads="1"/>
          </p:cNvSpPr>
          <p:nvPr/>
        </p:nvSpPr>
        <p:spPr bwMode="auto">
          <a:xfrm>
            <a:off x="4556125" y="4824413"/>
            <a:ext cx="15128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16 249</a:t>
            </a:r>
          </a:p>
        </p:txBody>
      </p:sp>
      <p:sp>
        <p:nvSpPr>
          <p:cNvPr id="74773" name="object 11"/>
          <p:cNvSpPr>
            <a:spLocks noChangeArrowheads="1"/>
          </p:cNvSpPr>
          <p:nvPr/>
        </p:nvSpPr>
        <p:spPr bwMode="auto">
          <a:xfrm>
            <a:off x="4556125" y="5407025"/>
            <a:ext cx="15128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16 268</a:t>
            </a:r>
          </a:p>
        </p:txBody>
      </p:sp>
      <p:sp>
        <p:nvSpPr>
          <p:cNvPr id="74774" name="object 11"/>
          <p:cNvSpPr>
            <a:spLocks noChangeArrowheads="1"/>
          </p:cNvSpPr>
          <p:nvPr/>
        </p:nvSpPr>
        <p:spPr bwMode="auto">
          <a:xfrm>
            <a:off x="4556125" y="6021388"/>
            <a:ext cx="15128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16 287</a:t>
            </a:r>
          </a:p>
        </p:txBody>
      </p:sp>
      <p:grpSp>
        <p:nvGrpSpPr>
          <p:cNvPr id="74775" name="object 11"/>
          <p:cNvGrpSpPr>
            <a:grpSpLocks/>
          </p:cNvGrpSpPr>
          <p:nvPr/>
        </p:nvGrpSpPr>
        <p:grpSpPr bwMode="auto">
          <a:xfrm>
            <a:off x="7407275" y="823913"/>
            <a:ext cx="669925" cy="779462"/>
            <a:chOff x="5459275" y="8455066"/>
            <a:chExt cx="1341755" cy="1663064"/>
          </a:xfrm>
        </p:grpSpPr>
        <p:sp>
          <p:nvSpPr>
            <p:cNvPr id="74781" name="object 12"/>
            <p:cNvSpPr>
              <a:spLocks noChangeArrowheads="1"/>
            </p:cNvSpPr>
            <p:nvPr/>
          </p:nvSpPr>
          <p:spPr bwMode="auto">
            <a:xfrm>
              <a:off x="5491025" y="8486816"/>
              <a:ext cx="1278255" cy="1599565"/>
            </a:xfrm>
            <a:custGeom>
              <a:avLst/>
              <a:gdLst>
                <a:gd name="T0" fmla="*/ 0 w 1278254"/>
                <a:gd name="T1" fmla="*/ 0 h 1599565"/>
                <a:gd name="T2" fmla="*/ 1278254 w 1278254"/>
                <a:gd name="T3" fmla="*/ 1599565 h 1599565"/>
              </a:gdLst>
              <a:ahLst/>
              <a:cxnLst/>
              <a:rect l="T0" t="T1" r="T2" b="T3"/>
              <a:pathLst>
                <a:path w="1278254" h="1599565">
                  <a:moveTo>
                    <a:pt x="1149565" y="1151369"/>
                  </a:moveTo>
                  <a:lnTo>
                    <a:pt x="1188074" y="1117503"/>
                  </a:lnTo>
                  <a:lnTo>
                    <a:pt x="1218580" y="1080516"/>
                  </a:lnTo>
                  <a:lnTo>
                    <a:pt x="1241846" y="1041146"/>
                  </a:lnTo>
                  <a:lnTo>
                    <a:pt x="1258637" y="1000129"/>
                  </a:lnTo>
                  <a:lnTo>
                    <a:pt x="1269714" y="958205"/>
                  </a:lnTo>
                  <a:lnTo>
                    <a:pt x="1275843" y="916111"/>
                  </a:lnTo>
                  <a:lnTo>
                    <a:pt x="1277785" y="874585"/>
                  </a:lnTo>
                  <a:lnTo>
                    <a:pt x="1275583" y="827726"/>
                  </a:lnTo>
                  <a:lnTo>
                    <a:pt x="1268879" y="781540"/>
                  </a:lnTo>
                  <a:lnTo>
                    <a:pt x="1257865" y="736288"/>
                  </a:lnTo>
                  <a:lnTo>
                    <a:pt x="1242737" y="692234"/>
                  </a:lnTo>
                  <a:lnTo>
                    <a:pt x="1223687" y="649639"/>
                  </a:lnTo>
                  <a:lnTo>
                    <a:pt x="1200909" y="608765"/>
                  </a:lnTo>
                  <a:lnTo>
                    <a:pt x="1174597" y="569874"/>
                  </a:lnTo>
                  <a:lnTo>
                    <a:pt x="969873" y="293204"/>
                  </a:lnTo>
                  <a:lnTo>
                    <a:pt x="561759" y="293204"/>
                  </a:lnTo>
                  <a:lnTo>
                    <a:pt x="356908" y="569874"/>
                  </a:lnTo>
                  <a:lnTo>
                    <a:pt x="330602" y="608765"/>
                  </a:lnTo>
                  <a:lnTo>
                    <a:pt x="307840" y="649639"/>
                  </a:lnTo>
                  <a:lnTo>
                    <a:pt x="288811" y="692234"/>
                  </a:lnTo>
                  <a:lnTo>
                    <a:pt x="273704" y="736288"/>
                  </a:lnTo>
                  <a:lnTo>
                    <a:pt x="262708" y="781540"/>
                  </a:lnTo>
                  <a:lnTo>
                    <a:pt x="256014" y="827726"/>
                  </a:lnTo>
                  <a:lnTo>
                    <a:pt x="253809" y="874585"/>
                  </a:lnTo>
                  <a:lnTo>
                    <a:pt x="256191" y="920551"/>
                  </a:lnTo>
                  <a:lnTo>
                    <a:pt x="263773" y="967125"/>
                  </a:lnTo>
                  <a:lnTo>
                    <a:pt x="277597" y="1013303"/>
                  </a:lnTo>
                  <a:lnTo>
                    <a:pt x="298708" y="1058080"/>
                  </a:lnTo>
                  <a:lnTo>
                    <a:pt x="328151" y="1100454"/>
                  </a:lnTo>
                  <a:lnTo>
                    <a:pt x="366968" y="1139420"/>
                  </a:lnTo>
                  <a:lnTo>
                    <a:pt x="416204" y="1173975"/>
                  </a:lnTo>
                </a:path>
                <a:path w="1278254" h="1599565">
                  <a:moveTo>
                    <a:pt x="981671" y="210692"/>
                  </a:moveTo>
                  <a:lnTo>
                    <a:pt x="549859" y="210692"/>
                  </a:lnTo>
                  <a:lnTo>
                    <a:pt x="537689" y="213163"/>
                  </a:lnTo>
                  <a:lnTo>
                    <a:pt x="527718" y="219903"/>
                  </a:lnTo>
                  <a:lnTo>
                    <a:pt x="520978" y="229906"/>
                  </a:lnTo>
                  <a:lnTo>
                    <a:pt x="518502" y="242163"/>
                  </a:lnTo>
                  <a:lnTo>
                    <a:pt x="518502" y="261721"/>
                  </a:lnTo>
                  <a:lnTo>
                    <a:pt x="520978" y="273981"/>
                  </a:lnTo>
                  <a:lnTo>
                    <a:pt x="527718" y="283987"/>
                  </a:lnTo>
                  <a:lnTo>
                    <a:pt x="537689" y="290732"/>
                  </a:lnTo>
                  <a:lnTo>
                    <a:pt x="549859" y="293204"/>
                  </a:lnTo>
                  <a:lnTo>
                    <a:pt x="981671" y="293204"/>
                  </a:lnTo>
                  <a:lnTo>
                    <a:pt x="993877" y="290732"/>
                  </a:lnTo>
                  <a:lnTo>
                    <a:pt x="1003839" y="283987"/>
                  </a:lnTo>
                  <a:lnTo>
                    <a:pt x="1010554" y="273981"/>
                  </a:lnTo>
                  <a:lnTo>
                    <a:pt x="1013015" y="261721"/>
                  </a:lnTo>
                  <a:lnTo>
                    <a:pt x="1013015" y="242163"/>
                  </a:lnTo>
                  <a:lnTo>
                    <a:pt x="1010554" y="229906"/>
                  </a:lnTo>
                  <a:lnTo>
                    <a:pt x="1003839" y="219903"/>
                  </a:lnTo>
                  <a:lnTo>
                    <a:pt x="993877" y="213163"/>
                  </a:lnTo>
                  <a:lnTo>
                    <a:pt x="981671" y="210692"/>
                  </a:lnTo>
                  <a:close/>
                </a:path>
                <a:path w="1278254" h="1599565">
                  <a:moveTo>
                    <a:pt x="907821" y="27698"/>
                  </a:moveTo>
                  <a:lnTo>
                    <a:pt x="868121" y="67690"/>
                  </a:lnTo>
                  <a:lnTo>
                    <a:pt x="850645" y="50152"/>
                  </a:lnTo>
                  <a:lnTo>
                    <a:pt x="812005" y="24356"/>
                  </a:lnTo>
                  <a:lnTo>
                    <a:pt x="768094" y="15757"/>
                  </a:lnTo>
                  <a:lnTo>
                    <a:pt x="724199" y="24356"/>
                  </a:lnTo>
                  <a:lnTo>
                    <a:pt x="685609" y="50152"/>
                  </a:lnTo>
                  <a:lnTo>
                    <a:pt x="668147" y="67690"/>
                  </a:lnTo>
                  <a:lnTo>
                    <a:pt x="628472" y="27698"/>
                  </a:lnTo>
                  <a:lnTo>
                    <a:pt x="597188" y="6924"/>
                  </a:lnTo>
                  <a:lnTo>
                    <a:pt x="561625" y="0"/>
                  </a:lnTo>
                  <a:lnTo>
                    <a:pt x="526062" y="6924"/>
                  </a:lnTo>
                  <a:lnTo>
                    <a:pt x="494779" y="27698"/>
                  </a:lnTo>
                  <a:lnTo>
                    <a:pt x="445579" y="77139"/>
                  </a:lnTo>
                  <a:lnTo>
                    <a:pt x="582701" y="210692"/>
                  </a:lnTo>
                  <a:lnTo>
                    <a:pt x="953465" y="210692"/>
                  </a:lnTo>
                  <a:lnTo>
                    <a:pt x="1090714" y="77139"/>
                  </a:lnTo>
                  <a:lnTo>
                    <a:pt x="1041476" y="27698"/>
                  </a:lnTo>
                  <a:lnTo>
                    <a:pt x="1010209" y="6924"/>
                  </a:lnTo>
                  <a:lnTo>
                    <a:pt x="974648" y="0"/>
                  </a:lnTo>
                  <a:lnTo>
                    <a:pt x="939088" y="6924"/>
                  </a:lnTo>
                  <a:lnTo>
                    <a:pt x="907821" y="27698"/>
                  </a:lnTo>
                  <a:close/>
                </a:path>
                <a:path w="1278254" h="1599565">
                  <a:moveTo>
                    <a:pt x="589686" y="1387754"/>
                  </a:moveTo>
                  <a:lnTo>
                    <a:pt x="661123" y="1387754"/>
                  </a:lnTo>
                  <a:lnTo>
                    <a:pt x="711835" y="1383935"/>
                  </a:lnTo>
                  <a:lnTo>
                    <a:pt x="761163" y="1372642"/>
                  </a:lnTo>
                  <a:lnTo>
                    <a:pt x="808283" y="1354123"/>
                  </a:lnTo>
                  <a:lnTo>
                    <a:pt x="852373" y="1328623"/>
                  </a:lnTo>
                  <a:lnTo>
                    <a:pt x="904620" y="1293164"/>
                  </a:lnTo>
                  <a:lnTo>
                    <a:pt x="913220" y="1273658"/>
                  </a:lnTo>
                  <a:lnTo>
                    <a:pt x="910450" y="1266698"/>
                  </a:lnTo>
                  <a:lnTo>
                    <a:pt x="880516" y="1238681"/>
                  </a:lnTo>
                  <a:lnTo>
                    <a:pt x="839260" y="1227947"/>
                  </a:lnTo>
                  <a:lnTo>
                    <a:pt x="817847" y="1230641"/>
                  </a:lnTo>
                  <a:lnTo>
                    <a:pt x="797204" y="1238148"/>
                  </a:lnTo>
                  <a:lnTo>
                    <a:pt x="727777" y="1259295"/>
                  </a:lnTo>
                  <a:lnTo>
                    <a:pt x="669391" y="1259582"/>
                  </a:lnTo>
                  <a:lnTo>
                    <a:pt x="629151" y="1250978"/>
                  </a:lnTo>
                  <a:lnTo>
                    <a:pt x="614159" y="1245450"/>
                  </a:lnTo>
                  <a:lnTo>
                    <a:pt x="590922" y="1231509"/>
                  </a:lnTo>
                  <a:lnTo>
                    <a:pt x="568226" y="1219142"/>
                  </a:lnTo>
                  <a:lnTo>
                    <a:pt x="524446" y="1198816"/>
                  </a:lnTo>
                  <a:lnTo>
                    <a:pt x="478976" y="1183520"/>
                  </a:lnTo>
                  <a:lnTo>
                    <a:pt x="432460" y="1174429"/>
                  </a:lnTo>
                  <a:lnTo>
                    <a:pt x="385470" y="1171419"/>
                  </a:lnTo>
                  <a:lnTo>
                    <a:pt x="338574" y="1174364"/>
                  </a:lnTo>
                  <a:lnTo>
                    <a:pt x="292341" y="1183138"/>
                  </a:lnTo>
                  <a:lnTo>
                    <a:pt x="247342" y="1197618"/>
                  </a:lnTo>
                  <a:lnTo>
                    <a:pt x="204145" y="1217677"/>
                  </a:lnTo>
                  <a:lnTo>
                    <a:pt x="163322" y="1243190"/>
                  </a:lnTo>
                </a:path>
                <a:path w="1278254" h="1599565">
                  <a:moveTo>
                    <a:pt x="163322" y="1495285"/>
                  </a:moveTo>
                  <a:lnTo>
                    <a:pt x="261159" y="1477322"/>
                  </a:lnTo>
                  <a:lnTo>
                    <a:pt x="340044" y="1469742"/>
                  </a:lnTo>
                  <a:lnTo>
                    <a:pt x="441619" y="1471110"/>
                  </a:lnTo>
                  <a:lnTo>
                    <a:pt x="607529" y="1479994"/>
                  </a:lnTo>
                  <a:lnTo>
                    <a:pt x="663255" y="1479294"/>
                  </a:lnTo>
                  <a:lnTo>
                    <a:pt x="718165" y="1470961"/>
                  </a:lnTo>
                  <a:lnTo>
                    <a:pt x="771486" y="1455252"/>
                  </a:lnTo>
                  <a:lnTo>
                    <a:pt x="822439" y="1432420"/>
                  </a:lnTo>
                  <a:lnTo>
                    <a:pt x="1252270" y="1204785"/>
                  </a:lnTo>
                  <a:lnTo>
                    <a:pt x="1260817" y="1193277"/>
                  </a:lnTo>
                  <a:lnTo>
                    <a:pt x="1260768" y="1186088"/>
                  </a:lnTo>
                  <a:lnTo>
                    <a:pt x="1257554" y="1179283"/>
                  </a:lnTo>
                  <a:lnTo>
                    <a:pt x="1242104" y="1163846"/>
                  </a:lnTo>
                  <a:lnTo>
                    <a:pt x="1217836" y="1150573"/>
                  </a:lnTo>
                  <a:lnTo>
                    <a:pt x="1183321" y="1144481"/>
                  </a:lnTo>
                  <a:lnTo>
                    <a:pt x="1137132" y="1150581"/>
                  </a:lnTo>
                  <a:lnTo>
                    <a:pt x="1129182" y="1152677"/>
                  </a:lnTo>
                  <a:lnTo>
                    <a:pt x="1121359" y="1155763"/>
                  </a:lnTo>
                  <a:lnTo>
                    <a:pt x="1113866" y="1158938"/>
                  </a:lnTo>
                  <a:lnTo>
                    <a:pt x="897597" y="1251572"/>
                  </a:lnTo>
                </a:path>
                <a:path w="1278254" h="1599565">
                  <a:moveTo>
                    <a:pt x="0" y="1599209"/>
                  </a:moveTo>
                  <a:lnTo>
                    <a:pt x="158965" y="1599209"/>
                  </a:lnTo>
                  <a:lnTo>
                    <a:pt x="158965" y="1187386"/>
                  </a:lnTo>
                  <a:lnTo>
                    <a:pt x="0" y="1187386"/>
                  </a:lnTo>
                </a:path>
              </a:pathLst>
            </a:custGeom>
            <a:noFill/>
            <a:ln w="635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4782" name="object 13"/>
            <p:cNvSpPr>
              <a:spLocks noChangeArrowheads="1"/>
            </p:cNvSpPr>
            <p:nvPr/>
          </p:nvSpPr>
          <p:spPr bwMode="auto">
            <a:xfrm>
              <a:off x="6128226" y="9026841"/>
              <a:ext cx="306705" cy="415925"/>
            </a:xfrm>
            <a:custGeom>
              <a:avLst/>
              <a:gdLst>
                <a:gd name="T0" fmla="*/ 0 w 306704"/>
                <a:gd name="T1" fmla="*/ 0 h 415925"/>
                <a:gd name="T2" fmla="*/ 306704 w 306704"/>
                <a:gd name="T3" fmla="*/ 415925 h 415925"/>
              </a:gdLst>
              <a:ahLst/>
              <a:cxnLst/>
              <a:rect l="T0" t="T1" r="T2" b="T3"/>
              <a:pathLst>
                <a:path w="306704" h="415925">
                  <a:moveTo>
                    <a:pt x="83540" y="310400"/>
                  </a:moveTo>
                  <a:lnTo>
                    <a:pt x="28422" y="310400"/>
                  </a:lnTo>
                  <a:lnTo>
                    <a:pt x="28422" y="415404"/>
                  </a:lnTo>
                  <a:lnTo>
                    <a:pt x="83540" y="415404"/>
                  </a:lnTo>
                  <a:lnTo>
                    <a:pt x="83540" y="310400"/>
                  </a:lnTo>
                  <a:close/>
                </a:path>
                <a:path w="306704" h="415925">
                  <a:moveTo>
                    <a:pt x="249440" y="271513"/>
                  </a:moveTo>
                  <a:lnTo>
                    <a:pt x="0" y="271513"/>
                  </a:lnTo>
                  <a:lnTo>
                    <a:pt x="0" y="310400"/>
                  </a:lnTo>
                  <a:lnTo>
                    <a:pt x="249440" y="310400"/>
                  </a:lnTo>
                  <a:lnTo>
                    <a:pt x="249440" y="271513"/>
                  </a:lnTo>
                  <a:close/>
                </a:path>
                <a:path w="306704" h="415925">
                  <a:moveTo>
                    <a:pt x="83540" y="230911"/>
                  </a:moveTo>
                  <a:lnTo>
                    <a:pt x="28422" y="230911"/>
                  </a:lnTo>
                  <a:lnTo>
                    <a:pt x="28422" y="271513"/>
                  </a:lnTo>
                  <a:lnTo>
                    <a:pt x="83540" y="271513"/>
                  </a:lnTo>
                  <a:lnTo>
                    <a:pt x="83540" y="230911"/>
                  </a:lnTo>
                  <a:close/>
                </a:path>
                <a:path w="306704" h="415925">
                  <a:moveTo>
                    <a:pt x="285568" y="45834"/>
                  </a:moveTo>
                  <a:lnTo>
                    <a:pt x="160705" y="45834"/>
                  </a:lnTo>
                  <a:lnTo>
                    <a:pt x="169879" y="46068"/>
                  </a:lnTo>
                  <a:lnTo>
                    <a:pt x="178742" y="46764"/>
                  </a:lnTo>
                  <a:lnTo>
                    <a:pt x="217369" y="57537"/>
                  </a:lnTo>
                  <a:lnTo>
                    <a:pt x="245540" y="88846"/>
                  </a:lnTo>
                  <a:lnTo>
                    <a:pt x="249440" y="113334"/>
                  </a:lnTo>
                  <a:lnTo>
                    <a:pt x="248971" y="123446"/>
                  </a:lnTo>
                  <a:lnTo>
                    <a:pt x="232827" y="160132"/>
                  </a:lnTo>
                  <a:lnTo>
                    <a:pt x="199308" y="178577"/>
                  </a:lnTo>
                  <a:lnTo>
                    <a:pt x="154800" y="183337"/>
                  </a:lnTo>
                  <a:lnTo>
                    <a:pt x="0" y="183337"/>
                  </a:lnTo>
                  <a:lnTo>
                    <a:pt x="0" y="230911"/>
                  </a:lnTo>
                  <a:lnTo>
                    <a:pt x="154889" y="230911"/>
                  </a:lnTo>
                  <a:lnTo>
                    <a:pt x="169339" y="230567"/>
                  </a:lnTo>
                  <a:lnTo>
                    <a:pt x="211378" y="225501"/>
                  </a:lnTo>
                  <a:lnTo>
                    <a:pt x="248810" y="212872"/>
                  </a:lnTo>
                  <a:lnTo>
                    <a:pt x="286657" y="181311"/>
                  </a:lnTo>
                  <a:lnTo>
                    <a:pt x="303142" y="144922"/>
                  </a:lnTo>
                  <a:lnTo>
                    <a:pt x="306349" y="113334"/>
                  </a:lnTo>
                  <a:lnTo>
                    <a:pt x="305260" y="96580"/>
                  </a:lnTo>
                  <a:lnTo>
                    <a:pt x="302002" y="80549"/>
                  </a:lnTo>
                  <a:lnTo>
                    <a:pt x="296587" y="65243"/>
                  </a:lnTo>
                  <a:lnTo>
                    <a:pt x="289026" y="50660"/>
                  </a:lnTo>
                  <a:lnTo>
                    <a:pt x="285568" y="45834"/>
                  </a:lnTo>
                  <a:close/>
                </a:path>
                <a:path w="306704" h="415925">
                  <a:moveTo>
                    <a:pt x="158483" y="0"/>
                  </a:moveTo>
                  <a:lnTo>
                    <a:pt x="28422" y="0"/>
                  </a:lnTo>
                  <a:lnTo>
                    <a:pt x="28422" y="183337"/>
                  </a:lnTo>
                  <a:lnTo>
                    <a:pt x="83540" y="183337"/>
                  </a:lnTo>
                  <a:lnTo>
                    <a:pt x="83540" y="45834"/>
                  </a:lnTo>
                  <a:lnTo>
                    <a:pt x="285568" y="45834"/>
                  </a:lnTo>
                  <a:lnTo>
                    <a:pt x="256588" y="17909"/>
                  </a:lnTo>
                  <a:lnTo>
                    <a:pt x="207492" y="2827"/>
                  </a:lnTo>
                  <a:lnTo>
                    <a:pt x="184697" y="707"/>
                  </a:lnTo>
                  <a:lnTo>
                    <a:pt x="158483" y="0"/>
                  </a:lnTo>
                  <a:close/>
                </a:path>
              </a:pathLst>
            </a:custGeom>
            <a:solidFill>
              <a:srgbClr val="A8DB2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74776" name="object 7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25600" y="1089025"/>
            <a:ext cx="4714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7" name="object 2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0850" y="5805488"/>
            <a:ext cx="2095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8" name="object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950" y="3876675"/>
            <a:ext cx="20970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9" name="object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2263" y="1063625"/>
            <a:ext cx="109855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537" name="Rectangle 169"/>
          <p:cNvSpPr>
            <a:spLocks noChangeArrowheads="1"/>
          </p:cNvSpPr>
          <p:nvPr/>
        </p:nvSpPr>
        <p:spPr bwMode="auto">
          <a:xfrm>
            <a:off x="1547813" y="115888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Муниципальные программы, направленные на муниципальное управление, тыс.руб.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05" descr="C:\Users\Sony\Desktop\Герб Глазова.jpg"/>
          <p:cNvPicPr>
            <a:picLocks noChangeAspect="1" noChangeArrowheads="1"/>
          </p:cNvPicPr>
          <p:nvPr/>
        </p:nvPicPr>
        <p:blipFill>
          <a:blip r:embed="rId2"/>
          <a:srcRect b="9000"/>
          <a:stretch>
            <a:fillRect/>
          </a:stretch>
        </p:blipFill>
        <p:spPr bwMode="auto">
          <a:xfrm>
            <a:off x="0" y="0"/>
            <a:ext cx="6445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ject 12"/>
          <p:cNvPicPr/>
          <p:nvPr/>
        </p:nvPicPr>
        <p:blipFill>
          <a:blip r:embed="rId3" cstate="print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4067944" y="871219"/>
            <a:ext cx="2311908" cy="2820924"/>
          </a:xfrm>
          <a:prstGeom prst="rect">
            <a:avLst/>
          </a:prstGeom>
        </p:spPr>
      </p:pic>
      <p:sp>
        <p:nvSpPr>
          <p:cNvPr id="75779" name="object 11"/>
          <p:cNvSpPr>
            <a:spLocks noChangeArrowheads="1"/>
          </p:cNvSpPr>
          <p:nvPr/>
        </p:nvSpPr>
        <p:spPr bwMode="auto">
          <a:xfrm>
            <a:off x="7092950" y="1684338"/>
            <a:ext cx="1511300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</a:p>
        </p:txBody>
      </p:sp>
      <p:pic>
        <p:nvPicPr>
          <p:cNvPr id="75780" name="object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7025" y="871538"/>
            <a:ext cx="2311400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object 11"/>
          <p:cNvSpPr>
            <a:spLocks noChangeArrowheads="1"/>
          </p:cNvSpPr>
          <p:nvPr/>
        </p:nvSpPr>
        <p:spPr bwMode="auto">
          <a:xfrm>
            <a:off x="7092950" y="2300288"/>
            <a:ext cx="1511300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</a:p>
        </p:txBody>
      </p:sp>
      <p:sp>
        <p:nvSpPr>
          <p:cNvPr id="75782" name="object 11"/>
          <p:cNvSpPr>
            <a:spLocks noChangeArrowheads="1"/>
          </p:cNvSpPr>
          <p:nvPr/>
        </p:nvSpPr>
        <p:spPr bwMode="auto">
          <a:xfrm>
            <a:off x="4597400" y="6070600"/>
            <a:ext cx="15128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2026 год</a:t>
            </a:r>
          </a:p>
        </p:txBody>
      </p:sp>
      <p:sp>
        <p:nvSpPr>
          <p:cNvPr id="75783" name="object 16"/>
          <p:cNvSpPr txBox="1">
            <a:spLocks noChangeArrowheads="1"/>
          </p:cNvSpPr>
          <p:nvPr/>
        </p:nvSpPr>
        <p:spPr bwMode="auto">
          <a:xfrm>
            <a:off x="1763713" y="939800"/>
            <a:ext cx="194468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indent="171450" algn="ctr">
              <a:spcBef>
                <a:spcPts val="100"/>
              </a:spcBef>
            </a:pPr>
            <a:r>
              <a:rPr lang="ru-RU" sz="1500" b="1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Профилактика правонарушений</a:t>
            </a:r>
            <a:endParaRPr lang="ru-RU" sz="1500">
              <a:solidFill>
                <a:srgbClr val="F2F2F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object 12"/>
          <p:cNvPicPr/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625399" y="3933056"/>
            <a:ext cx="2311908" cy="28209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83050" y="935038"/>
            <a:ext cx="2247900" cy="476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" algn="ctr">
              <a:lnSpc>
                <a:spcPts val="1500"/>
              </a:lnSpc>
              <a:spcBef>
                <a:spcPts val="100"/>
              </a:spcBef>
              <a:defRPr/>
            </a:pPr>
            <a:r>
              <a:rPr lang="ru-RU" sz="1500" b="1" spc="-5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Профилактика терроризма</a:t>
            </a:r>
            <a:endParaRPr lang="ru-RU" sz="1500" dirty="0">
              <a:solidFill>
                <a:schemeClr val="bg1">
                  <a:lumMod val="9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5786" name="object 11"/>
          <p:cNvSpPr>
            <a:spLocks noChangeArrowheads="1"/>
          </p:cNvSpPr>
          <p:nvPr/>
        </p:nvSpPr>
        <p:spPr bwMode="auto">
          <a:xfrm>
            <a:off x="1979613" y="1608138"/>
            <a:ext cx="1512887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110</a:t>
            </a:r>
          </a:p>
        </p:txBody>
      </p:sp>
      <p:sp>
        <p:nvSpPr>
          <p:cNvPr id="75787" name="object 11"/>
          <p:cNvSpPr>
            <a:spLocks noChangeArrowheads="1"/>
          </p:cNvSpPr>
          <p:nvPr/>
        </p:nvSpPr>
        <p:spPr bwMode="auto">
          <a:xfrm>
            <a:off x="1992313" y="2225675"/>
            <a:ext cx="1512887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111</a:t>
            </a:r>
          </a:p>
        </p:txBody>
      </p:sp>
      <p:sp>
        <p:nvSpPr>
          <p:cNvPr id="75788" name="object 11"/>
          <p:cNvSpPr>
            <a:spLocks noChangeArrowheads="1"/>
          </p:cNvSpPr>
          <p:nvPr/>
        </p:nvSpPr>
        <p:spPr bwMode="auto">
          <a:xfrm>
            <a:off x="1997075" y="2832100"/>
            <a:ext cx="15128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113</a:t>
            </a:r>
          </a:p>
        </p:txBody>
      </p:sp>
      <p:sp>
        <p:nvSpPr>
          <p:cNvPr id="34" name="object 11"/>
          <p:cNvSpPr/>
          <p:nvPr/>
        </p:nvSpPr>
        <p:spPr>
          <a:xfrm>
            <a:off x="4492625" y="1625600"/>
            <a:ext cx="1512888" cy="542925"/>
          </a:xfrm>
          <a:custGeom>
            <a:avLst/>
            <a:gdLst/>
            <a:ahLst/>
            <a:cxnLst/>
            <a:rect l="l" t="t" r="r" b="b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100</a:t>
            </a:r>
            <a:endParaRPr sz="2000" b="1" spc="-5" dirty="0">
              <a:solidFill>
                <a:srgbClr val="073B64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11"/>
          <p:cNvSpPr/>
          <p:nvPr/>
        </p:nvSpPr>
        <p:spPr>
          <a:xfrm>
            <a:off x="4506913" y="2233613"/>
            <a:ext cx="1511300" cy="542925"/>
          </a:xfrm>
          <a:custGeom>
            <a:avLst/>
            <a:gdLst/>
            <a:ahLst/>
            <a:cxnLst/>
            <a:rect l="l" t="t" r="r" b="b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100</a:t>
            </a:r>
          </a:p>
        </p:txBody>
      </p:sp>
      <p:sp>
        <p:nvSpPr>
          <p:cNvPr id="38" name="object 11"/>
          <p:cNvSpPr/>
          <p:nvPr/>
        </p:nvSpPr>
        <p:spPr>
          <a:xfrm>
            <a:off x="4522788" y="2843213"/>
            <a:ext cx="1512887" cy="542925"/>
          </a:xfrm>
          <a:custGeom>
            <a:avLst/>
            <a:gdLst/>
            <a:ahLst/>
            <a:cxnLst/>
            <a:rect l="l" t="t" r="r" b="b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100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12888" y="3938588"/>
            <a:ext cx="2570162" cy="706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ru-RU" sz="1500" b="1" spc="-5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Предупреждение и ликвидация последствий ЧС</a:t>
            </a:r>
            <a:endParaRPr lang="ru-RU" sz="15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5793" name="object 11"/>
          <p:cNvSpPr>
            <a:spLocks noChangeArrowheads="1"/>
          </p:cNvSpPr>
          <p:nvPr/>
        </p:nvSpPr>
        <p:spPr bwMode="auto">
          <a:xfrm>
            <a:off x="1982788" y="4791075"/>
            <a:ext cx="1512887" cy="541338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5 390 </a:t>
            </a:r>
          </a:p>
        </p:txBody>
      </p:sp>
      <p:sp>
        <p:nvSpPr>
          <p:cNvPr id="75794" name="object 11"/>
          <p:cNvSpPr>
            <a:spLocks noChangeArrowheads="1"/>
          </p:cNvSpPr>
          <p:nvPr/>
        </p:nvSpPr>
        <p:spPr bwMode="auto">
          <a:xfrm>
            <a:off x="1997075" y="5402263"/>
            <a:ext cx="1503363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5 406</a:t>
            </a:r>
          </a:p>
        </p:txBody>
      </p:sp>
      <p:sp>
        <p:nvSpPr>
          <p:cNvPr id="75795" name="object 11"/>
          <p:cNvSpPr>
            <a:spLocks noChangeArrowheads="1"/>
          </p:cNvSpPr>
          <p:nvPr/>
        </p:nvSpPr>
        <p:spPr bwMode="auto">
          <a:xfrm>
            <a:off x="1997075" y="6011863"/>
            <a:ext cx="15128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5 422</a:t>
            </a:r>
          </a:p>
        </p:txBody>
      </p:sp>
      <p:sp>
        <p:nvSpPr>
          <p:cNvPr id="75796" name="object 11"/>
          <p:cNvSpPr>
            <a:spLocks noChangeArrowheads="1"/>
          </p:cNvSpPr>
          <p:nvPr/>
        </p:nvSpPr>
        <p:spPr bwMode="auto">
          <a:xfrm>
            <a:off x="4597400" y="4789488"/>
            <a:ext cx="15128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</a:p>
        </p:txBody>
      </p:sp>
      <p:sp>
        <p:nvSpPr>
          <p:cNvPr id="75797" name="object 11"/>
          <p:cNvSpPr>
            <a:spLocks noChangeArrowheads="1"/>
          </p:cNvSpPr>
          <p:nvPr/>
        </p:nvSpPr>
        <p:spPr bwMode="auto">
          <a:xfrm>
            <a:off x="4572000" y="5419725"/>
            <a:ext cx="1512888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</a:p>
        </p:txBody>
      </p:sp>
      <p:sp>
        <p:nvSpPr>
          <p:cNvPr id="75798" name="object 11"/>
          <p:cNvSpPr>
            <a:spLocks noChangeArrowheads="1"/>
          </p:cNvSpPr>
          <p:nvPr/>
        </p:nvSpPr>
        <p:spPr bwMode="auto">
          <a:xfrm>
            <a:off x="7092950" y="2924175"/>
            <a:ext cx="1511300" cy="542925"/>
          </a:xfrm>
          <a:custGeom>
            <a:avLst/>
            <a:gdLst>
              <a:gd name="T0" fmla="*/ 0 w 1512570"/>
              <a:gd name="T1" fmla="*/ 0 h 542925"/>
              <a:gd name="T2" fmla="*/ 1512570 w 1512570"/>
              <a:gd name="T3" fmla="*/ 542925 h 542925"/>
            </a:gdLst>
            <a:ahLst/>
            <a:cxnLst/>
            <a:rect l="T0" t="T1" r="T2" b="T3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rgbClr val="073B64"/>
                </a:solidFill>
                <a:latin typeface="Times New Roman" pitchFamily="18" charset="0"/>
                <a:cs typeface="Times New Roman" pitchFamily="18" charset="0"/>
              </a:rPr>
              <a:t>2026 год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690483" y="3861049"/>
            <a:ext cx="2316163" cy="291336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0" name="Прямоугольник 39"/>
          <p:cNvSpPr/>
          <p:nvPr/>
        </p:nvSpPr>
        <p:spPr>
          <a:xfrm>
            <a:off x="6729413" y="3860800"/>
            <a:ext cx="2311400" cy="898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ru-RU" sz="1200" b="1" spc="-5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Комплексный меры противодействия немедицинскому потреблению наркотических средств</a:t>
            </a:r>
            <a:endParaRPr lang="ru-RU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object 11"/>
          <p:cNvSpPr/>
          <p:nvPr/>
        </p:nvSpPr>
        <p:spPr>
          <a:xfrm>
            <a:off x="7110413" y="4789488"/>
            <a:ext cx="1512887" cy="542925"/>
          </a:xfrm>
          <a:custGeom>
            <a:avLst/>
            <a:gdLst/>
            <a:ahLst/>
            <a:cxnLst/>
            <a:rect l="l" t="t" r="r" b="b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100</a:t>
            </a:r>
            <a:endParaRPr sz="2000" b="1" spc="-5" dirty="0">
              <a:solidFill>
                <a:srgbClr val="073B64"/>
              </a:solidFill>
              <a:latin typeface="Times New Roman"/>
              <a:cs typeface="Times New Roman"/>
            </a:endParaRPr>
          </a:p>
        </p:txBody>
      </p:sp>
      <p:sp>
        <p:nvSpPr>
          <p:cNvPr id="45" name="object 11"/>
          <p:cNvSpPr/>
          <p:nvPr/>
        </p:nvSpPr>
        <p:spPr>
          <a:xfrm>
            <a:off x="7110413" y="5407025"/>
            <a:ext cx="1512887" cy="542925"/>
          </a:xfrm>
          <a:custGeom>
            <a:avLst/>
            <a:gdLst/>
            <a:ahLst/>
            <a:cxnLst/>
            <a:rect l="l" t="t" r="r" b="b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100</a:t>
            </a:r>
            <a:endParaRPr sz="2000" b="1" spc="-5" dirty="0">
              <a:solidFill>
                <a:srgbClr val="073B64"/>
              </a:solidFill>
              <a:latin typeface="Times New Roman"/>
              <a:cs typeface="Times New Roman"/>
            </a:endParaRPr>
          </a:p>
        </p:txBody>
      </p:sp>
      <p:sp>
        <p:nvSpPr>
          <p:cNvPr id="46" name="object 11"/>
          <p:cNvSpPr/>
          <p:nvPr/>
        </p:nvSpPr>
        <p:spPr>
          <a:xfrm>
            <a:off x="7104063" y="6021388"/>
            <a:ext cx="1512887" cy="542925"/>
          </a:xfrm>
          <a:custGeom>
            <a:avLst/>
            <a:gdLst/>
            <a:ahLst/>
            <a:cxnLst/>
            <a:rect l="l" t="t" r="r" b="b"/>
            <a:pathLst>
              <a:path w="1512570" h="542925">
                <a:moveTo>
                  <a:pt x="1421702" y="0"/>
                </a:moveTo>
                <a:lnTo>
                  <a:pt x="90476" y="0"/>
                </a:lnTo>
                <a:lnTo>
                  <a:pt x="55256" y="7110"/>
                </a:lnTo>
                <a:lnTo>
                  <a:pt x="26497" y="26495"/>
                </a:lnTo>
                <a:lnTo>
                  <a:pt x="7109" y="55239"/>
                </a:lnTo>
                <a:lnTo>
                  <a:pt x="0" y="90424"/>
                </a:lnTo>
                <a:lnTo>
                  <a:pt x="0" y="452247"/>
                </a:lnTo>
                <a:lnTo>
                  <a:pt x="7109" y="487505"/>
                </a:lnTo>
                <a:lnTo>
                  <a:pt x="26497" y="516286"/>
                </a:lnTo>
                <a:lnTo>
                  <a:pt x="55256" y="535686"/>
                </a:lnTo>
                <a:lnTo>
                  <a:pt x="90476" y="542798"/>
                </a:lnTo>
                <a:lnTo>
                  <a:pt x="1421702" y="542798"/>
                </a:lnTo>
                <a:lnTo>
                  <a:pt x="1456887" y="535686"/>
                </a:lnTo>
                <a:lnTo>
                  <a:pt x="1485631" y="516286"/>
                </a:lnTo>
                <a:lnTo>
                  <a:pt x="1505016" y="487505"/>
                </a:lnTo>
                <a:lnTo>
                  <a:pt x="1512126" y="452247"/>
                </a:lnTo>
                <a:lnTo>
                  <a:pt x="1512126" y="90424"/>
                </a:lnTo>
                <a:lnTo>
                  <a:pt x="1505016" y="55239"/>
                </a:lnTo>
                <a:lnTo>
                  <a:pt x="1485631" y="26495"/>
                </a:lnTo>
                <a:lnTo>
                  <a:pt x="1456887" y="7110"/>
                </a:lnTo>
                <a:lnTo>
                  <a:pt x="1421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5" dirty="0">
                <a:solidFill>
                  <a:srgbClr val="073B64"/>
                </a:solidFill>
                <a:latin typeface="Times New Roman"/>
                <a:cs typeface="Times New Roman"/>
              </a:rPr>
              <a:t>100</a:t>
            </a:r>
            <a:endParaRPr sz="2000" b="1" spc="-5" dirty="0">
              <a:solidFill>
                <a:srgbClr val="073B64"/>
              </a:solidFill>
              <a:latin typeface="Times New Roman"/>
              <a:cs typeface="Times New Roman"/>
            </a:endParaRPr>
          </a:p>
        </p:txBody>
      </p:sp>
      <p:pic>
        <p:nvPicPr>
          <p:cNvPr id="75804" name="object 3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5313" y="3965575"/>
            <a:ext cx="72072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05" name="object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952500"/>
            <a:ext cx="1371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537" name="Rectangle 169"/>
          <p:cNvSpPr>
            <a:spLocks noChangeArrowheads="1"/>
          </p:cNvSpPr>
          <p:nvPr/>
        </p:nvSpPr>
        <p:spPr bwMode="auto">
          <a:xfrm>
            <a:off x="1042988" y="115888"/>
            <a:ext cx="8101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Муниципальные программы, направленные на обеспечение безопасности жизнедеятельности населения, тыс.руб.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object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37219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20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105399"/>
              <a:ext cx="91440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21" name="object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1440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22" name="object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1600200"/>
              <a:ext cx="91440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23" name="object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646176" cy="694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37274" name="Group 58"/>
          <p:cNvGraphicFramePr>
            <a:graphicFrameLocks noGrp="1"/>
          </p:cNvGraphicFramePr>
          <p:nvPr/>
        </p:nvGraphicFramePr>
        <p:xfrm>
          <a:off x="395288" y="1628775"/>
          <a:ext cx="8502650" cy="2715579"/>
        </p:xfrm>
        <a:graphic>
          <a:graphicData uri="http://schemas.openxmlformats.org/drawingml/2006/table">
            <a:tbl>
              <a:tblPr/>
              <a:tblGrid>
                <a:gridCol w="4713287"/>
                <a:gridCol w="1385888"/>
                <a:gridCol w="1216025"/>
                <a:gridCol w="1187450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1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Подпрограмма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141605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93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38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Бюджетные ассигнования, тыс. рублей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5016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9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937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2024,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119063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937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2025,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5715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9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2026,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937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3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«Развитие дошкольного образования»</a:t>
                      </a:r>
                    </a:p>
                  </a:txBody>
                  <a:tcPr marL="0" marR="0" marT="11938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7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771 742</a:t>
                      </a:r>
                    </a:p>
                  </a:txBody>
                  <a:tcPr marL="0" marR="0" marT="1117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1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7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782 980</a:t>
                      </a:r>
                    </a:p>
                  </a:txBody>
                  <a:tcPr marL="0" marR="0" marT="1117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7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782 960</a:t>
                      </a:r>
                    </a:p>
                  </a:txBody>
                  <a:tcPr marL="0" marR="0" marT="111760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6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«Развитие общего образования»</a:t>
                      </a:r>
                    </a:p>
                  </a:txBody>
                  <a:tcPr marL="0" marR="0" marT="10922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36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835 459</a:t>
                      </a:r>
                    </a:p>
                  </a:txBody>
                  <a:tcPr marL="0" marR="0" marT="73025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36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827 500</a:t>
                      </a:r>
                    </a:p>
                  </a:txBody>
                  <a:tcPr marL="0" marR="0" marT="73025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817 154</a:t>
                      </a:r>
                    </a:p>
                  </a:txBody>
                  <a:tcPr marL="0" marR="0" marT="7302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7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«Развитие дополнительного образования и воспитания  детей»</a:t>
                      </a:r>
                    </a:p>
                  </a:txBody>
                  <a:tcPr marL="0" marR="0" marT="123825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36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6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212 373</a:t>
                      </a:r>
                    </a:p>
                  </a:txBody>
                  <a:tcPr marL="0" marR="0" marT="173355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36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6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200 287</a:t>
                      </a:r>
                    </a:p>
                  </a:txBody>
                  <a:tcPr marL="0" marR="0" marT="173355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6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201 029</a:t>
                      </a:r>
                    </a:p>
                  </a:txBody>
                  <a:tcPr marL="0" marR="0" marT="17335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7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«Создание условий для реализации муниципальной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программы»</a:t>
                      </a:r>
                    </a:p>
                  </a:txBody>
                  <a:tcPr marL="0" marR="0" marT="89535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36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6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29 989</a:t>
                      </a:r>
                    </a:p>
                  </a:txBody>
                  <a:tcPr marL="0" marR="0" marT="173355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6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30 031</a:t>
                      </a:r>
                    </a:p>
                  </a:txBody>
                  <a:tcPr marL="0" marR="0" marT="173355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6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30 074</a:t>
                      </a:r>
                    </a:p>
                  </a:txBody>
                  <a:tcPr marL="0" marR="0" marT="17335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474663" y="877888"/>
            <a:ext cx="8459787" cy="642937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indent="331788" algn="just">
              <a:spcBef>
                <a:spcPts val="88"/>
              </a:spcBef>
            </a:pPr>
            <a:r>
              <a:rPr lang="ru-RU" sz="1300">
                <a:latin typeface="Cambria" pitchFamily="18" charset="0"/>
              </a:rPr>
              <a:t>Целью муниципальной программы является организация предоставления, повышение качества и  доступности дошкольного, общего, дополнительного образования детей и территории города Глазова,  создание условий для успешной социализации и самореализации детей и молодежи.</a:t>
            </a:r>
          </a:p>
        </p:txBody>
      </p:sp>
      <p:pic>
        <p:nvPicPr>
          <p:cNvPr id="137259" name="object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45475" y="0"/>
            <a:ext cx="8985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7260" name="object 16"/>
          <p:cNvGrpSpPr>
            <a:grpSpLocks/>
          </p:cNvGrpSpPr>
          <p:nvPr/>
        </p:nvGrpSpPr>
        <p:grpSpPr bwMode="auto">
          <a:xfrm>
            <a:off x="6427788" y="4492625"/>
            <a:ext cx="2544762" cy="1957388"/>
            <a:chOff x="6428232" y="4492752"/>
            <a:chExt cx="2545080" cy="1957070"/>
          </a:xfrm>
        </p:grpSpPr>
        <p:pic>
          <p:nvPicPr>
            <p:cNvPr id="137261" name="object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516624" y="4581144"/>
              <a:ext cx="2368296" cy="1780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7262" name="object 18"/>
            <p:cNvSpPr>
              <a:spLocks noChangeArrowheads="1"/>
            </p:cNvSpPr>
            <p:nvPr/>
          </p:nvSpPr>
          <p:spPr bwMode="auto">
            <a:xfrm>
              <a:off x="6472428" y="4536948"/>
              <a:ext cx="2456815" cy="1868805"/>
            </a:xfrm>
            <a:custGeom>
              <a:avLst/>
              <a:gdLst>
                <a:gd name="T0" fmla="*/ 0 w 2456815"/>
                <a:gd name="T1" fmla="*/ 0 h 1868804"/>
                <a:gd name="T2" fmla="*/ 2456815 w 2456815"/>
                <a:gd name="T3" fmla="*/ 1868804 h 1868804"/>
              </a:gdLst>
              <a:ahLst/>
              <a:cxnLst/>
              <a:rect l="T0" t="T1" r="T2" b="T3"/>
              <a:pathLst>
                <a:path w="2456815" h="1868804">
                  <a:moveTo>
                    <a:pt x="0" y="1868424"/>
                  </a:moveTo>
                  <a:lnTo>
                    <a:pt x="2456687" y="1868424"/>
                  </a:lnTo>
                  <a:lnTo>
                    <a:pt x="2456687" y="0"/>
                  </a:lnTo>
                  <a:lnTo>
                    <a:pt x="0" y="0"/>
                  </a:lnTo>
                  <a:lnTo>
                    <a:pt x="0" y="1868424"/>
                  </a:lnTo>
                  <a:close/>
                </a:path>
              </a:pathLst>
            </a:custGeom>
            <a:noFill/>
            <a:ln w="88392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37263" name="object 19"/>
          <p:cNvGrpSpPr>
            <a:grpSpLocks/>
          </p:cNvGrpSpPr>
          <p:nvPr/>
        </p:nvGrpSpPr>
        <p:grpSpPr bwMode="auto">
          <a:xfrm>
            <a:off x="3548063" y="4492625"/>
            <a:ext cx="2574925" cy="1981200"/>
            <a:chOff x="3547871" y="4492752"/>
            <a:chExt cx="2575560" cy="1981200"/>
          </a:xfrm>
        </p:grpSpPr>
        <p:pic>
          <p:nvPicPr>
            <p:cNvPr id="137264" name="object 2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36263" y="4581144"/>
              <a:ext cx="2398776" cy="1804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7265" name="object 21"/>
            <p:cNvSpPr>
              <a:spLocks noChangeArrowheads="1"/>
            </p:cNvSpPr>
            <p:nvPr/>
          </p:nvSpPr>
          <p:spPr bwMode="auto">
            <a:xfrm>
              <a:off x="3592067" y="4536948"/>
              <a:ext cx="2487295" cy="1892935"/>
            </a:xfrm>
            <a:custGeom>
              <a:avLst/>
              <a:gdLst>
                <a:gd name="T0" fmla="*/ 0 w 2487295"/>
                <a:gd name="T1" fmla="*/ 0 h 1892935"/>
                <a:gd name="T2" fmla="*/ 2487295 w 2487295"/>
                <a:gd name="T3" fmla="*/ 1892935 h 1892935"/>
              </a:gdLst>
              <a:ahLst/>
              <a:cxnLst/>
              <a:rect l="T0" t="T1" r="T2" b="T3"/>
              <a:pathLst>
                <a:path w="2487295" h="1892935">
                  <a:moveTo>
                    <a:pt x="0" y="1892808"/>
                  </a:moveTo>
                  <a:lnTo>
                    <a:pt x="2487167" y="1892808"/>
                  </a:lnTo>
                  <a:lnTo>
                    <a:pt x="2487167" y="0"/>
                  </a:lnTo>
                  <a:lnTo>
                    <a:pt x="0" y="0"/>
                  </a:lnTo>
                  <a:lnTo>
                    <a:pt x="0" y="1892808"/>
                  </a:lnTo>
                  <a:close/>
                </a:path>
              </a:pathLst>
            </a:custGeom>
            <a:noFill/>
            <a:ln w="88392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37266" name="object 22"/>
          <p:cNvGrpSpPr>
            <a:grpSpLocks/>
          </p:cNvGrpSpPr>
          <p:nvPr/>
        </p:nvGrpSpPr>
        <p:grpSpPr bwMode="auto">
          <a:xfrm>
            <a:off x="377825" y="4492625"/>
            <a:ext cx="2871788" cy="1974850"/>
            <a:chOff x="377952" y="4492752"/>
            <a:chExt cx="2871470" cy="1975485"/>
          </a:xfrm>
        </p:grpSpPr>
        <p:pic>
          <p:nvPicPr>
            <p:cNvPr id="137267" name="object 2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6344" y="4581144"/>
              <a:ext cx="2694432" cy="179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7268" name="object 24"/>
            <p:cNvSpPr>
              <a:spLocks noChangeArrowheads="1"/>
            </p:cNvSpPr>
            <p:nvPr/>
          </p:nvSpPr>
          <p:spPr bwMode="auto">
            <a:xfrm>
              <a:off x="422148" y="4536948"/>
              <a:ext cx="2783205" cy="1887220"/>
            </a:xfrm>
            <a:custGeom>
              <a:avLst/>
              <a:gdLst>
                <a:gd name="T0" fmla="*/ 0 w 2783205"/>
                <a:gd name="T1" fmla="*/ 0 h 1887220"/>
                <a:gd name="T2" fmla="*/ 2783205 w 2783205"/>
                <a:gd name="T3" fmla="*/ 1887220 h 1887220"/>
              </a:gdLst>
              <a:ahLst/>
              <a:cxnLst/>
              <a:rect l="T0" t="T1" r="T2" b="T3"/>
              <a:pathLst>
                <a:path w="2783205" h="1887220">
                  <a:moveTo>
                    <a:pt x="0" y="1886712"/>
                  </a:moveTo>
                  <a:lnTo>
                    <a:pt x="2782824" y="1886712"/>
                  </a:lnTo>
                  <a:lnTo>
                    <a:pt x="2782824" y="0"/>
                  </a:lnTo>
                  <a:lnTo>
                    <a:pt x="0" y="0"/>
                  </a:lnTo>
                  <a:lnTo>
                    <a:pt x="0" y="1886712"/>
                  </a:lnTo>
                  <a:close/>
                </a:path>
              </a:pathLst>
            </a:custGeom>
            <a:noFill/>
            <a:ln w="88392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58537" name="Rectangle 169"/>
          <p:cNvSpPr>
            <a:spLocks noChangeArrowheads="1"/>
          </p:cNvSpPr>
          <p:nvPr/>
        </p:nvSpPr>
        <p:spPr bwMode="auto">
          <a:xfrm>
            <a:off x="755650" y="115888"/>
            <a:ext cx="8101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Муниципальная программа</a:t>
            </a:r>
          </a:p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«Развитие образования и воспитание»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2" name="object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38243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244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105399"/>
              <a:ext cx="91440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245" name="object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1440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246" name="object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1600200"/>
              <a:ext cx="91440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247" name="object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646176" cy="694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38287" name="Group 47"/>
          <p:cNvGraphicFramePr>
            <a:graphicFrameLocks noGrp="1"/>
          </p:cNvGraphicFramePr>
          <p:nvPr/>
        </p:nvGraphicFramePr>
        <p:xfrm>
          <a:off x="395288" y="1700213"/>
          <a:ext cx="8605837" cy="1364297"/>
        </p:xfrm>
        <a:graphic>
          <a:graphicData uri="http://schemas.openxmlformats.org/drawingml/2006/table">
            <a:tbl>
              <a:tblPr/>
              <a:tblGrid>
                <a:gridCol w="4864100"/>
                <a:gridCol w="1295400"/>
                <a:gridCol w="1238250"/>
                <a:gridCol w="1208087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1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Программа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141605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121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23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Бюджетные ассигнования, тыс. рублей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5016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12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1216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2024,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635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1216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2025,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5715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12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2026,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1216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6985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51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«Создание условий для развития физической культуры и</a:t>
                      </a:r>
                    </a:p>
                    <a:p>
                      <a:pPr marL="69850" marR="0" lvl="0" indent="0" algn="l" defTabSz="9144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спорта»</a:t>
                      </a:r>
                    </a:p>
                  </a:txBody>
                  <a:tcPr marL="0" marR="0" marT="64769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81 576</a:t>
                      </a:r>
                    </a:p>
                  </a:txBody>
                  <a:tcPr marL="0" marR="0" marT="15938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0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82 744</a:t>
                      </a:r>
                    </a:p>
                  </a:txBody>
                  <a:tcPr marL="0" marR="0" marT="15938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333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83 958</a:t>
                      </a:r>
                    </a:p>
                  </a:txBody>
                  <a:tcPr marL="0" marR="0" marT="15938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468313" y="1052513"/>
            <a:ext cx="8459787" cy="609600"/>
          </a:xfrm>
          <a:prstGeom prst="rect">
            <a:avLst/>
          </a:prstGeom>
        </p:spPr>
        <p:txBody>
          <a:bodyPr lIns="0" tIns="10160" rIns="0" bIns="0">
            <a:spAutoFit/>
          </a:bodyPr>
          <a:lstStyle/>
          <a:p>
            <a:pPr marL="12700" indent="341313" algn="just">
              <a:lnSpc>
                <a:spcPct val="101000"/>
              </a:lnSpc>
              <a:spcBef>
                <a:spcPts val="75"/>
              </a:spcBef>
            </a:pPr>
            <a:r>
              <a:rPr lang="ru-RU" sz="1300">
                <a:latin typeface="Cambria" pitchFamily="18" charset="0"/>
              </a:rPr>
              <a:t>Целью муниципальной программы является создание условий, обеспечивающих возможность для  горожан вести здоровый образ жизни, систематически заниматься физической культурой и спортом,  получать доступ к развитой спортивной инфраструктуре города.</a:t>
            </a:r>
          </a:p>
        </p:txBody>
      </p:sp>
      <p:pic>
        <p:nvPicPr>
          <p:cNvPr id="138272" name="object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92888" y="4508500"/>
            <a:ext cx="252095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73" name="object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6725" y="4605338"/>
            <a:ext cx="252571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8274" name="object 21"/>
          <p:cNvGrpSpPr>
            <a:grpSpLocks/>
          </p:cNvGrpSpPr>
          <p:nvPr/>
        </p:nvGrpSpPr>
        <p:grpSpPr bwMode="auto">
          <a:xfrm>
            <a:off x="3024188" y="2819400"/>
            <a:ext cx="3497262" cy="2552700"/>
            <a:chOff x="3023616" y="2819400"/>
            <a:chExt cx="3497579" cy="2552700"/>
          </a:xfrm>
        </p:grpSpPr>
        <p:pic>
          <p:nvPicPr>
            <p:cNvPr id="138275" name="object 2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048000" y="2843783"/>
              <a:ext cx="3472942" cy="2528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276" name="object 2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023616" y="2819400"/>
              <a:ext cx="3468242" cy="252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8277" name="object 24"/>
          <p:cNvGrpSpPr>
            <a:grpSpLocks/>
          </p:cNvGrpSpPr>
          <p:nvPr/>
        </p:nvGrpSpPr>
        <p:grpSpPr bwMode="auto">
          <a:xfrm>
            <a:off x="3276600" y="3213100"/>
            <a:ext cx="3009900" cy="2063750"/>
            <a:chOff x="3258311" y="3054095"/>
            <a:chExt cx="3008630" cy="2063750"/>
          </a:xfrm>
        </p:grpSpPr>
        <p:pic>
          <p:nvPicPr>
            <p:cNvPr id="138278" name="object 2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346703" y="3142487"/>
              <a:ext cx="2831592" cy="188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279" name="object 26"/>
            <p:cNvSpPr>
              <a:spLocks noChangeArrowheads="1"/>
            </p:cNvSpPr>
            <p:nvPr/>
          </p:nvSpPr>
          <p:spPr bwMode="auto">
            <a:xfrm>
              <a:off x="3302507" y="3098291"/>
              <a:ext cx="2920365" cy="1975485"/>
            </a:xfrm>
            <a:custGeom>
              <a:avLst/>
              <a:gdLst>
                <a:gd name="T0" fmla="*/ 0 w 2920365"/>
                <a:gd name="T1" fmla="*/ 0 h 1975485"/>
                <a:gd name="T2" fmla="*/ 2920365 w 2920365"/>
                <a:gd name="T3" fmla="*/ 1975485 h 1975485"/>
              </a:gdLst>
              <a:ahLst/>
              <a:cxnLst/>
              <a:rect l="T0" t="T1" r="T2" b="T3"/>
              <a:pathLst>
                <a:path w="2920365" h="1975485">
                  <a:moveTo>
                    <a:pt x="0" y="1975104"/>
                  </a:moveTo>
                  <a:lnTo>
                    <a:pt x="2919984" y="1975104"/>
                  </a:lnTo>
                  <a:lnTo>
                    <a:pt x="2919984" y="0"/>
                  </a:lnTo>
                  <a:lnTo>
                    <a:pt x="0" y="0"/>
                  </a:lnTo>
                  <a:lnTo>
                    <a:pt x="0" y="1975104"/>
                  </a:lnTo>
                  <a:close/>
                </a:path>
              </a:pathLst>
            </a:custGeom>
            <a:noFill/>
            <a:ln w="88392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38280" name="object 27"/>
          <p:cNvGrpSpPr>
            <a:grpSpLocks/>
          </p:cNvGrpSpPr>
          <p:nvPr/>
        </p:nvGrpSpPr>
        <p:grpSpPr bwMode="auto">
          <a:xfrm>
            <a:off x="3763963" y="5211763"/>
            <a:ext cx="2076450" cy="1447800"/>
            <a:chOff x="3764279" y="5212079"/>
            <a:chExt cx="2075814" cy="1447800"/>
          </a:xfrm>
        </p:grpSpPr>
        <p:pic>
          <p:nvPicPr>
            <p:cNvPr id="138281" name="object 28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852671" y="5300471"/>
              <a:ext cx="1898903" cy="12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282" name="object 29"/>
            <p:cNvSpPr>
              <a:spLocks noChangeArrowheads="1"/>
            </p:cNvSpPr>
            <p:nvPr/>
          </p:nvSpPr>
          <p:spPr bwMode="auto">
            <a:xfrm>
              <a:off x="3808475" y="5256275"/>
              <a:ext cx="1987550" cy="1359535"/>
            </a:xfrm>
            <a:custGeom>
              <a:avLst/>
              <a:gdLst>
                <a:gd name="T0" fmla="*/ 0 w 1987550"/>
                <a:gd name="T1" fmla="*/ 0 h 1359534"/>
                <a:gd name="T2" fmla="*/ 1987550 w 1987550"/>
                <a:gd name="T3" fmla="*/ 1359534 h 1359534"/>
              </a:gdLst>
              <a:ahLst/>
              <a:cxnLst/>
              <a:rect l="T0" t="T1" r="T2" b="T3"/>
              <a:pathLst>
                <a:path w="1987550" h="1359534">
                  <a:moveTo>
                    <a:pt x="0" y="1359408"/>
                  </a:moveTo>
                  <a:lnTo>
                    <a:pt x="1987296" y="1359408"/>
                  </a:lnTo>
                  <a:lnTo>
                    <a:pt x="1987296" y="0"/>
                  </a:lnTo>
                  <a:lnTo>
                    <a:pt x="0" y="0"/>
                  </a:lnTo>
                  <a:lnTo>
                    <a:pt x="0" y="1359408"/>
                  </a:lnTo>
                  <a:close/>
                </a:path>
              </a:pathLst>
            </a:custGeom>
            <a:noFill/>
            <a:ln w="8839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58537" name="Rectangle 169"/>
          <p:cNvSpPr>
            <a:spLocks noChangeArrowheads="1"/>
          </p:cNvSpPr>
          <p:nvPr/>
        </p:nvSpPr>
        <p:spPr bwMode="auto">
          <a:xfrm>
            <a:off x="755650" y="0"/>
            <a:ext cx="8101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Муниципальная программа</a:t>
            </a:r>
          </a:p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«Создание условий для развития физической </a:t>
            </a:r>
          </a:p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культуры и спорта»</a:t>
            </a:r>
          </a:p>
        </p:txBody>
      </p:sp>
      <p:pic>
        <p:nvPicPr>
          <p:cNvPr id="138285" name="Picture 45" descr="i?id=66d65bd10532533d62c86539167f1443601a035a-10878007-images-thumbs&amp;ref=rim&amp;n=33&amp;w=200&amp;h=2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45475" y="0"/>
            <a:ext cx="898525" cy="908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6" name="object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39267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268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105399"/>
              <a:ext cx="91440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269" name="object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1440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270" name="object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1600200"/>
              <a:ext cx="91440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271" name="object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646176" cy="694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39322" name="Group 58"/>
          <p:cNvGraphicFramePr>
            <a:graphicFrameLocks noGrp="1"/>
          </p:cNvGraphicFramePr>
          <p:nvPr/>
        </p:nvGraphicFramePr>
        <p:xfrm>
          <a:off x="463550" y="1628775"/>
          <a:ext cx="8574088" cy="3117216"/>
        </p:xfrm>
        <a:graphic>
          <a:graphicData uri="http://schemas.openxmlformats.org/drawingml/2006/table">
            <a:tbl>
              <a:tblPr/>
              <a:tblGrid>
                <a:gridCol w="4746625"/>
                <a:gridCol w="1382713"/>
                <a:gridCol w="1236662"/>
                <a:gridCol w="1208088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1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Подпрограмма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141605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5C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11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Бюджетные ассигнования, тыс. рублей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5016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5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5C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2024,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92075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5C00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2025,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5715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5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2026,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5C00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69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3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«Библиотечное обслуживание населения»</a:t>
                      </a:r>
                    </a:p>
                  </a:txBody>
                  <a:tcPr marL="0" marR="0" marT="11938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6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37 810</a:t>
                      </a:r>
                    </a:p>
                  </a:txBody>
                  <a:tcPr marL="0" marR="0" marT="8445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6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38 000</a:t>
                      </a:r>
                    </a:p>
                  </a:txBody>
                  <a:tcPr marL="0" marR="0" marT="8445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6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38 416</a:t>
                      </a:r>
                    </a:p>
                  </a:txBody>
                  <a:tcPr marL="0" marR="0" marT="8445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6985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48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«Организация досуга и предоставление услуг  муниципальными учреждениями культуры»</a:t>
                      </a:r>
                    </a:p>
                  </a:txBody>
                  <a:tcPr marL="0" marR="0" marT="6223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6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109 023</a:t>
                      </a:r>
                    </a:p>
                  </a:txBody>
                  <a:tcPr marL="0" marR="0" marT="12255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36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6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103 874</a:t>
                      </a:r>
                    </a:p>
                  </a:txBody>
                  <a:tcPr marL="0" marR="0" marT="12255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6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104 108</a:t>
                      </a:r>
                    </a:p>
                  </a:txBody>
                  <a:tcPr marL="0" marR="0" marT="12255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6985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«Реализация национальной политики и гармонизация</a:t>
                      </a:r>
                    </a:p>
                    <a:p>
                      <a:pPr marL="6985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межэтнических отношений»</a:t>
                      </a:r>
                    </a:p>
                  </a:txBody>
                  <a:tcPr marL="0" marR="0" marT="2794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66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8 389</a:t>
                      </a:r>
                    </a:p>
                  </a:txBody>
                  <a:tcPr marL="0" marR="0" marT="9588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0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8 389</a:t>
                      </a:r>
                    </a:p>
                  </a:txBody>
                  <a:tcPr marL="0" marR="0" marT="9588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8 434</a:t>
                      </a:r>
                    </a:p>
                  </a:txBody>
                  <a:tcPr marL="0" marR="0" marT="9588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6985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«Создание условий для реализации муниципальной  программы «Развитие культуры»</a:t>
                      </a:r>
                    </a:p>
                  </a:txBody>
                  <a:tcPr marL="0" marR="0" marT="19685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98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51 635</a:t>
                      </a:r>
                    </a:p>
                  </a:txBody>
                  <a:tcPr marL="0" marR="0" marT="9525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51 750</a:t>
                      </a:r>
                    </a:p>
                  </a:txBody>
                  <a:tcPr marL="0" marR="0" marT="9525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51 900</a:t>
                      </a:r>
                    </a:p>
                  </a:txBody>
                  <a:tcPr marL="0" marR="0" marT="95250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6985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19685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98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9525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9525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95250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474663" y="874713"/>
            <a:ext cx="8461375" cy="646112"/>
          </a:xfrm>
          <a:prstGeom prst="rect">
            <a:avLst/>
          </a:prstGeom>
        </p:spPr>
        <p:txBody>
          <a:bodyPr lIns="0" tIns="10160" rIns="0" bIns="0">
            <a:spAutoFit/>
          </a:bodyPr>
          <a:lstStyle/>
          <a:p>
            <a:pPr marL="12700" indent="341313" algn="just">
              <a:lnSpc>
                <a:spcPct val="101000"/>
              </a:lnSpc>
              <a:spcBef>
                <a:spcPts val="75"/>
              </a:spcBef>
            </a:pPr>
            <a:r>
              <a:rPr lang="ru-RU" sz="1300">
                <a:latin typeface="Cambria" pitchFamily="18" charset="0"/>
              </a:rPr>
              <a:t>Целью муниципальной программы является создание условий, обеспечивающих равный доступ  населения города Глазова к культурным ценностям и услугам, формирование благоприятной среды для  творческой самореализации граждан в рамках решения вопросов местного значения.</a:t>
            </a:r>
          </a:p>
        </p:txBody>
      </p:sp>
      <p:grpSp>
        <p:nvGrpSpPr>
          <p:cNvPr id="139308" name="object 19"/>
          <p:cNvGrpSpPr>
            <a:grpSpLocks/>
          </p:cNvGrpSpPr>
          <p:nvPr/>
        </p:nvGrpSpPr>
        <p:grpSpPr bwMode="auto">
          <a:xfrm>
            <a:off x="6354763" y="4419600"/>
            <a:ext cx="2697162" cy="1978025"/>
            <a:chOff x="6355079" y="4419600"/>
            <a:chExt cx="2697480" cy="1978660"/>
          </a:xfrm>
        </p:grpSpPr>
        <p:pic>
          <p:nvPicPr>
            <p:cNvPr id="139309" name="object 2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443471" y="4507992"/>
              <a:ext cx="2520696" cy="1801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310" name="object 21"/>
            <p:cNvSpPr>
              <a:spLocks noChangeArrowheads="1"/>
            </p:cNvSpPr>
            <p:nvPr/>
          </p:nvSpPr>
          <p:spPr bwMode="auto">
            <a:xfrm>
              <a:off x="6399275" y="4463796"/>
              <a:ext cx="2609215" cy="1889760"/>
            </a:xfrm>
            <a:custGeom>
              <a:avLst/>
              <a:gdLst>
                <a:gd name="T0" fmla="*/ 0 w 2609215"/>
                <a:gd name="T1" fmla="*/ 0 h 1889760"/>
                <a:gd name="T2" fmla="*/ 2609215 w 2609215"/>
                <a:gd name="T3" fmla="*/ 1889760 h 1889760"/>
              </a:gdLst>
              <a:ahLst/>
              <a:cxnLst/>
              <a:rect l="T0" t="T1" r="T2" b="T3"/>
              <a:pathLst>
                <a:path w="2609215" h="1889760">
                  <a:moveTo>
                    <a:pt x="0" y="1889759"/>
                  </a:moveTo>
                  <a:lnTo>
                    <a:pt x="2609087" y="1889759"/>
                  </a:lnTo>
                  <a:lnTo>
                    <a:pt x="2609087" y="0"/>
                  </a:lnTo>
                  <a:lnTo>
                    <a:pt x="0" y="0"/>
                  </a:lnTo>
                  <a:lnTo>
                    <a:pt x="0" y="1889759"/>
                  </a:lnTo>
                  <a:close/>
                </a:path>
              </a:pathLst>
            </a:custGeom>
            <a:noFill/>
            <a:ln w="88392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39311" name="object 22"/>
          <p:cNvGrpSpPr>
            <a:grpSpLocks/>
          </p:cNvGrpSpPr>
          <p:nvPr/>
        </p:nvGrpSpPr>
        <p:grpSpPr bwMode="auto">
          <a:xfrm>
            <a:off x="450850" y="4419600"/>
            <a:ext cx="2697163" cy="1978025"/>
            <a:chOff x="451104" y="4419600"/>
            <a:chExt cx="2697480" cy="1978660"/>
          </a:xfrm>
        </p:grpSpPr>
        <p:pic>
          <p:nvPicPr>
            <p:cNvPr id="139312" name="object 2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39496" y="4507992"/>
              <a:ext cx="2520696" cy="1801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313" name="object 24"/>
            <p:cNvSpPr>
              <a:spLocks noChangeArrowheads="1"/>
            </p:cNvSpPr>
            <p:nvPr/>
          </p:nvSpPr>
          <p:spPr bwMode="auto">
            <a:xfrm>
              <a:off x="495300" y="4463796"/>
              <a:ext cx="2609215" cy="1889760"/>
            </a:xfrm>
            <a:custGeom>
              <a:avLst/>
              <a:gdLst>
                <a:gd name="T0" fmla="*/ 0 w 2609215"/>
                <a:gd name="T1" fmla="*/ 0 h 1889760"/>
                <a:gd name="T2" fmla="*/ 2609215 w 2609215"/>
                <a:gd name="T3" fmla="*/ 1889760 h 1889760"/>
              </a:gdLst>
              <a:ahLst/>
              <a:cxnLst/>
              <a:rect l="T0" t="T1" r="T2" b="T3"/>
              <a:pathLst>
                <a:path w="2609215" h="1889760">
                  <a:moveTo>
                    <a:pt x="0" y="1889759"/>
                  </a:moveTo>
                  <a:lnTo>
                    <a:pt x="2609088" y="1889759"/>
                  </a:lnTo>
                  <a:lnTo>
                    <a:pt x="2609088" y="0"/>
                  </a:lnTo>
                  <a:lnTo>
                    <a:pt x="0" y="0"/>
                  </a:lnTo>
                  <a:lnTo>
                    <a:pt x="0" y="1889759"/>
                  </a:lnTo>
                  <a:close/>
                </a:path>
              </a:pathLst>
            </a:custGeom>
            <a:noFill/>
            <a:ln w="88392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pic>
        <p:nvPicPr>
          <p:cNvPr id="139314" name="object 2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46450" y="4508500"/>
            <a:ext cx="28813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315" name="object 2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61375" y="222250"/>
            <a:ext cx="6826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537" name="Rectangle 169"/>
          <p:cNvSpPr>
            <a:spLocks noChangeArrowheads="1"/>
          </p:cNvSpPr>
          <p:nvPr/>
        </p:nvSpPr>
        <p:spPr bwMode="auto">
          <a:xfrm>
            <a:off x="755650" y="115888"/>
            <a:ext cx="8101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Муниципальная программа</a:t>
            </a:r>
          </a:p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«Развитие культуры»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90" name="object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0291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0292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600200"/>
              <a:ext cx="91440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0293" name="object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646176" cy="694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40326" name="Group 38"/>
          <p:cNvGraphicFramePr>
            <a:graphicFrameLocks noGrp="1"/>
          </p:cNvGraphicFramePr>
          <p:nvPr/>
        </p:nvGraphicFramePr>
        <p:xfrm>
          <a:off x="431800" y="1844675"/>
          <a:ext cx="8575675" cy="1850391"/>
        </p:xfrm>
        <a:graphic>
          <a:graphicData uri="http://schemas.openxmlformats.org/drawingml/2006/table">
            <a:tbl>
              <a:tblPr/>
              <a:tblGrid>
                <a:gridCol w="4748213"/>
                <a:gridCol w="1382712"/>
                <a:gridCol w="1212850"/>
                <a:gridCol w="1231900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1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Подпрограмма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141605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111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Бюджетные ассигнования, тыс. рублей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5016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2024,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92075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80963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2025,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80963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2026,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69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6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«Социальная поддержка семьи и детей»</a:t>
                      </a:r>
                    </a:p>
                  </a:txBody>
                  <a:tcPr marL="0" marR="0" marT="8382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7 961 </a:t>
                      </a:r>
                    </a:p>
                  </a:txBody>
                  <a:tcPr marL="0" marR="0" marT="482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7 961</a:t>
                      </a:r>
                    </a:p>
                  </a:txBody>
                  <a:tcPr marL="0" marR="0" marT="482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7 961</a:t>
                      </a:r>
                    </a:p>
                  </a:txBody>
                  <a:tcPr marL="0" marR="0" marT="48260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69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«Обеспечение жильем малоимущих граждан и других  отдельных категорий граждан, нуждающихся в жилых  помещениях»</a:t>
                      </a:r>
                    </a:p>
                  </a:txBody>
                  <a:tcPr marL="0" marR="0" marT="33655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1 077</a:t>
                      </a:r>
                    </a:p>
                  </a:txBody>
                  <a:tcPr marL="0" marR="0" marT="317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719</a:t>
                      </a:r>
                    </a:p>
                  </a:txBody>
                  <a:tcPr marL="0" marR="0" marT="317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308</a:t>
                      </a:r>
                    </a:p>
                  </a:txBody>
                  <a:tcPr marL="0" marR="0" marT="317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495300" y="936625"/>
            <a:ext cx="8459788" cy="849313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indent="339725" algn="just">
              <a:spcBef>
                <a:spcPts val="88"/>
              </a:spcBef>
            </a:pPr>
            <a:r>
              <a:rPr lang="ru-RU" sz="1300">
                <a:latin typeface="Cambria" pitchFamily="18" charset="0"/>
              </a:rPr>
              <a:t>Целью муниципальной программы является создание условий роста благосостояния граждан -  получателей мер социальной поддержки, предоставление социальных гарантий и выплат в полном объеме  и в доступной форме с учетом адресного подхода, обеспечение доступности социальных услуг высокого  качества для всех нуждающихся.</a:t>
            </a:r>
          </a:p>
        </p:txBody>
      </p:sp>
      <p:grpSp>
        <p:nvGrpSpPr>
          <p:cNvPr id="140319" name="object 15"/>
          <p:cNvGrpSpPr>
            <a:grpSpLocks/>
          </p:cNvGrpSpPr>
          <p:nvPr/>
        </p:nvGrpSpPr>
        <p:grpSpPr bwMode="auto">
          <a:xfrm>
            <a:off x="466725" y="0"/>
            <a:ext cx="8634413" cy="6526213"/>
            <a:chOff x="466344" y="0"/>
            <a:chExt cx="8635365" cy="6525895"/>
          </a:xfrm>
        </p:grpSpPr>
        <p:pic>
          <p:nvPicPr>
            <p:cNvPr id="140320" name="object 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24144" y="4160520"/>
              <a:ext cx="3212592" cy="2066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0321" name="object 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09416" y="5294376"/>
              <a:ext cx="1560576" cy="93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0322" name="object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6344" y="3861815"/>
              <a:ext cx="3133344" cy="2663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0323" name="object 1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244839" y="0"/>
              <a:ext cx="856488" cy="947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0324" name="object 2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724655" y="3947159"/>
              <a:ext cx="1527048" cy="1243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537" name="Rectangle 169"/>
          <p:cNvSpPr>
            <a:spLocks noChangeArrowheads="1"/>
          </p:cNvSpPr>
          <p:nvPr/>
        </p:nvSpPr>
        <p:spPr bwMode="auto">
          <a:xfrm>
            <a:off x="755650" y="115888"/>
            <a:ext cx="8101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Муниципальная программа</a:t>
            </a:r>
          </a:p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«Социальная поддержка населения»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1331913" y="188913"/>
            <a:ext cx="6511925" cy="1081087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ru-RU" sz="1800" smtClean="0">
                <a:solidFill>
                  <a:schemeClr val="tx1"/>
                </a:solidFill>
                <a:effectLst/>
                <a:latin typeface="Cambria" pitchFamily="18" charset="0"/>
              </a:rPr>
              <a:t>       </a:t>
            </a:r>
            <a:r>
              <a:rPr lang="ru-RU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Основные направления бюджетной и налоговой </a:t>
            </a:r>
            <a:br>
              <a:rPr lang="ru-RU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ru-RU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политики города Глазова на 2024 год и на плановый период 2025 и 2026 годов</a:t>
            </a:r>
            <a:r>
              <a:rPr lang="ru-RU" sz="2000" smtClean="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341438"/>
            <a:ext cx="8374062" cy="5329237"/>
          </a:xfrm>
        </p:spPr>
        <p:txBody>
          <a:bodyPr/>
          <a:lstStyle/>
          <a:p>
            <a:pPr algn="just" eaLnBrk="1" hangingPunct="1">
              <a:lnSpc>
                <a:spcPct val="60000"/>
              </a:lnSpc>
              <a:buFont typeface="Arial" charset="0"/>
              <a:buNone/>
            </a:pPr>
            <a:endParaRPr lang="ru-RU" sz="1200" b="1" smtClean="0">
              <a:latin typeface="Arial" charset="0"/>
            </a:endParaRPr>
          </a:p>
          <a:p>
            <a:pPr algn="just" eaLnBrk="1" hangingPunct="1">
              <a:lnSpc>
                <a:spcPct val="60000"/>
              </a:lnSpc>
              <a:buFont typeface="Arial" charset="0"/>
              <a:buNone/>
            </a:pPr>
            <a:r>
              <a:rPr lang="ru-RU" sz="1200" b="1" smtClean="0">
                <a:latin typeface="Arial" charset="0"/>
              </a:rPr>
              <a:t>Основные направления бюджетной политики на 2024 год и плановый период 20</a:t>
            </a:r>
            <a:r>
              <a:rPr lang="en-US" sz="1200" b="1" smtClean="0">
                <a:latin typeface="Arial" charset="0"/>
              </a:rPr>
              <a:t>2</a:t>
            </a:r>
            <a:r>
              <a:rPr lang="ru-RU" sz="1200" b="1" smtClean="0">
                <a:latin typeface="Arial" charset="0"/>
              </a:rPr>
              <a:t>5 и 2026 годов</a:t>
            </a:r>
            <a:r>
              <a:rPr lang="ru-RU" sz="1200" smtClean="0">
                <a:latin typeface="Arial" charset="0"/>
              </a:rPr>
              <a:t>:</a:t>
            </a:r>
          </a:p>
          <a:p>
            <a:pPr algn="just" eaLnBrk="1" hangingPunct="1">
              <a:lnSpc>
                <a:spcPct val="80000"/>
              </a:lnSpc>
              <a:spcBef>
                <a:spcPts val="300"/>
              </a:spcBef>
              <a:buFontTx/>
              <a:buChar char="•"/>
            </a:pPr>
            <a:r>
              <a:rPr lang="ru-RU" sz="1200" smtClean="0">
                <a:latin typeface="Arial" charset="0"/>
              </a:rPr>
              <a:t>Обеспечение сбалансированности и повышение устойчивости бюджета города Глазова;</a:t>
            </a:r>
          </a:p>
          <a:p>
            <a:pPr algn="just" eaLnBrk="1" hangingPunct="1">
              <a:lnSpc>
                <a:spcPct val="80000"/>
              </a:lnSpc>
              <a:spcBef>
                <a:spcPts val="300"/>
              </a:spcBef>
              <a:buFontTx/>
              <a:buChar char="•"/>
            </a:pPr>
            <a:r>
              <a:rPr lang="ru-RU" sz="1200" smtClean="0">
                <a:latin typeface="Arial" charset="0"/>
              </a:rPr>
              <a:t>Гарантированное исполнение социальных обязательств;</a:t>
            </a:r>
          </a:p>
          <a:p>
            <a:pPr algn="just" eaLnBrk="1" hangingPunct="1">
              <a:lnSpc>
                <a:spcPct val="80000"/>
              </a:lnSpc>
              <a:spcBef>
                <a:spcPts val="300"/>
              </a:spcBef>
              <a:buFontTx/>
              <a:buChar char="•"/>
            </a:pPr>
            <a:r>
              <a:rPr lang="ru-RU" sz="1200" smtClean="0">
                <a:latin typeface="Arial" charset="0"/>
              </a:rPr>
              <a:t>Проведение мероприятий, направленных на снижение расходов по обслуживанию муниципального долга.</a:t>
            </a:r>
          </a:p>
          <a:p>
            <a:pPr algn="just" eaLnBrk="1" hangingPunct="1">
              <a:lnSpc>
                <a:spcPct val="80000"/>
              </a:lnSpc>
              <a:spcBef>
                <a:spcPts val="300"/>
              </a:spcBef>
              <a:buFontTx/>
              <a:buChar char="•"/>
            </a:pPr>
            <a:r>
              <a:rPr lang="ru-RU" sz="1200" smtClean="0">
                <a:latin typeface="Arial" charset="0"/>
              </a:rPr>
              <a:t>Формирование основных характеристик бюджета города Глазова;</a:t>
            </a:r>
          </a:p>
          <a:p>
            <a:pPr algn="just" eaLnBrk="1" hangingPunct="1">
              <a:lnSpc>
                <a:spcPct val="80000"/>
              </a:lnSpc>
              <a:spcBef>
                <a:spcPts val="300"/>
              </a:spcBef>
              <a:buFontTx/>
              <a:buChar char="•"/>
            </a:pPr>
            <a:r>
              <a:rPr lang="ru-RU" sz="1200" smtClean="0">
                <a:latin typeface="Arial" charset="0"/>
              </a:rPr>
              <a:t>Повышение эффективности управления бюджетными ресурсами;</a:t>
            </a:r>
          </a:p>
          <a:p>
            <a:pPr algn="just" eaLnBrk="1" hangingPunct="1">
              <a:lnSpc>
                <a:spcPct val="80000"/>
              </a:lnSpc>
              <a:spcBef>
                <a:spcPts val="300"/>
              </a:spcBef>
              <a:buFontTx/>
              <a:buChar char="•"/>
            </a:pPr>
            <a:r>
              <a:rPr lang="ru-RU" sz="1200" smtClean="0">
                <a:latin typeface="Arial" charset="0"/>
              </a:rPr>
              <a:t>Снижение рисков возникновения просроченной кредиторской задолженности;</a:t>
            </a:r>
          </a:p>
          <a:p>
            <a:pPr algn="just" eaLnBrk="1" hangingPunct="1">
              <a:lnSpc>
                <a:spcPct val="80000"/>
              </a:lnSpc>
              <a:spcBef>
                <a:spcPts val="300"/>
              </a:spcBef>
              <a:buFontTx/>
              <a:buChar char="•"/>
            </a:pPr>
            <a:r>
              <a:rPr lang="ru-RU" sz="1200" smtClean="0">
                <a:latin typeface="Arial" charset="0"/>
              </a:rPr>
              <a:t>Обеспечение открытости бюджетного процесса и вовлечение в него граждан;</a:t>
            </a:r>
          </a:p>
          <a:p>
            <a:pPr algn="just" eaLnBrk="1" hangingPunct="1">
              <a:lnSpc>
                <a:spcPct val="80000"/>
              </a:lnSpc>
              <a:spcBef>
                <a:spcPts val="300"/>
              </a:spcBef>
              <a:buFontTx/>
              <a:buChar char="•"/>
            </a:pPr>
            <a:r>
              <a:rPr lang="ru-RU" sz="1200" smtClean="0">
                <a:latin typeface="Arial" charset="0"/>
              </a:rPr>
              <a:t>Формирование и продвижение положительного инвестиционного имиджа города Глазова;</a:t>
            </a:r>
          </a:p>
          <a:p>
            <a:pPr algn="just" eaLnBrk="1" hangingPunct="1">
              <a:lnSpc>
                <a:spcPct val="80000"/>
              </a:lnSpc>
              <a:spcBef>
                <a:spcPts val="300"/>
              </a:spcBef>
              <a:buFontTx/>
              <a:buChar char="•"/>
            </a:pPr>
            <a:r>
              <a:rPr lang="ru-RU" sz="1200" smtClean="0">
                <a:latin typeface="Arial" charset="0"/>
              </a:rPr>
              <a:t>Реализация Плана мероприятий по росту доходов бюджета, оптимизации расходов и сокращению  муниципального долга;</a:t>
            </a:r>
          </a:p>
          <a:p>
            <a:pPr algn="just" eaLnBrk="1" hangingPunct="1">
              <a:lnSpc>
                <a:spcPct val="80000"/>
              </a:lnSpc>
              <a:spcBef>
                <a:spcPts val="300"/>
              </a:spcBef>
              <a:buFont typeface="Arial" charset="0"/>
              <a:buNone/>
            </a:pPr>
            <a:r>
              <a:rPr lang="ru-RU" sz="1200" b="1" smtClean="0">
                <a:latin typeface="Arial" charset="0"/>
              </a:rPr>
              <a:t>Основные направления налоговой политики на 2024 год и плановый период 20</a:t>
            </a:r>
            <a:r>
              <a:rPr lang="en-US" sz="1200" b="1" smtClean="0">
                <a:latin typeface="Arial" charset="0"/>
              </a:rPr>
              <a:t>2</a:t>
            </a:r>
            <a:r>
              <a:rPr lang="ru-RU" sz="1200" b="1" smtClean="0">
                <a:latin typeface="Arial" charset="0"/>
              </a:rPr>
              <a:t>5 и 2026 годов:</a:t>
            </a:r>
          </a:p>
          <a:p>
            <a:pPr algn="just" eaLnBrk="1" hangingPunct="1">
              <a:lnSpc>
                <a:spcPct val="8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ru-RU" sz="1200" smtClean="0">
                <a:latin typeface="Arial" charset="0"/>
              </a:rPr>
              <a:t>Укрепление доходной базы бюджета города Глазова;</a:t>
            </a:r>
          </a:p>
          <a:p>
            <a:pPr algn="just" eaLnBrk="1" hangingPunct="1">
              <a:lnSpc>
                <a:spcPct val="8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ru-RU" sz="1200" smtClean="0">
                <a:latin typeface="Arial" charset="0"/>
              </a:rPr>
              <a:t>Повышение качества администрирования доходов бюджета города Глазова;</a:t>
            </a:r>
          </a:p>
          <a:p>
            <a:pPr algn="just" eaLnBrk="1" hangingPunct="1">
              <a:lnSpc>
                <a:spcPct val="8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ru-RU" sz="1200" smtClean="0">
                <a:latin typeface="Arial" charset="0"/>
              </a:rPr>
              <a:t>Расширение налоговой базы на основе повышения инвестиционной привлекательности города Глазова;</a:t>
            </a:r>
          </a:p>
          <a:p>
            <a:pPr algn="just" eaLnBrk="1" hangingPunct="1">
              <a:lnSpc>
                <a:spcPct val="8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ru-RU" sz="1200" smtClean="0">
                <a:latin typeface="Arial" charset="0"/>
              </a:rPr>
              <a:t>Совершенствование нормативных актов города Глазова в части оптимизации налоговых льгот и иных преференций;</a:t>
            </a:r>
          </a:p>
          <a:p>
            <a:pPr algn="just" eaLnBrk="1" hangingPunct="1">
              <a:lnSpc>
                <a:spcPct val="8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ru-RU" sz="1200" smtClean="0">
                <a:latin typeface="Arial" charset="0"/>
              </a:rPr>
              <a:t>Эффективное использование и управление имущественным комплексом и земельными ресурсами;</a:t>
            </a:r>
          </a:p>
          <a:p>
            <a:pPr algn="just" eaLnBrk="1" hangingPunct="1">
              <a:lnSpc>
                <a:spcPct val="8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ru-RU" sz="1200" smtClean="0">
                <a:latin typeface="Arial" charset="0"/>
              </a:rPr>
              <a:t>Содействие вовлечению граждан в предпринимательскую деятельность и сокращение неформальной занятости.</a:t>
            </a:r>
          </a:p>
        </p:txBody>
      </p:sp>
      <p:pic>
        <p:nvPicPr>
          <p:cNvPr id="39939" name="Picture 105" descr="C:\Users\Sony\Desktop\Герб Глазова.jpg"/>
          <p:cNvPicPr>
            <a:picLocks noChangeAspect="1" noChangeArrowheads="1"/>
          </p:cNvPicPr>
          <p:nvPr/>
        </p:nvPicPr>
        <p:blipFill>
          <a:blip r:embed="rId2"/>
          <a:srcRect b="9000"/>
          <a:stretch>
            <a:fillRect/>
          </a:stretch>
        </p:blipFill>
        <p:spPr bwMode="auto">
          <a:xfrm>
            <a:off x="0" y="0"/>
            <a:ext cx="6445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object 2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custGeom>
            <a:avLst/>
            <a:gdLst>
              <a:gd name="T0" fmla="*/ 0 w 9144000"/>
              <a:gd name="T1" fmla="*/ 0 h 5105400"/>
              <a:gd name="T2" fmla="*/ 9144000 w 9144000"/>
              <a:gd name="T3" fmla="*/ 5105400 h 5105400"/>
            </a:gdLst>
            <a:ahLst/>
            <a:cxnLst/>
            <a:rect l="T0" t="T1" r="T2" b="T3"/>
            <a:pathLst>
              <a:path w="9144000" h="5105400">
                <a:moveTo>
                  <a:pt x="0" y="5105400"/>
                </a:moveTo>
                <a:lnTo>
                  <a:pt x="9144000" y="5105400"/>
                </a:lnTo>
                <a:lnTo>
                  <a:pt x="91440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solidFill>
            <a:srgbClr val="B4DCF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141315" name="object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1316" name="object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1317" name="object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600200"/>
              <a:ext cx="91440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1318" name="object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643128" cy="697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41385" name="Group 73"/>
          <p:cNvGraphicFramePr>
            <a:graphicFrameLocks noGrp="1"/>
          </p:cNvGraphicFramePr>
          <p:nvPr/>
        </p:nvGraphicFramePr>
        <p:xfrm>
          <a:off x="179388" y="1325563"/>
          <a:ext cx="8856662" cy="4408489"/>
        </p:xfrm>
        <a:graphic>
          <a:graphicData uri="http://schemas.openxmlformats.org/drawingml/2006/table">
            <a:tbl>
              <a:tblPr/>
              <a:tblGrid>
                <a:gridCol w="6697662"/>
                <a:gridCol w="1150938"/>
                <a:gridCol w="1008062"/>
              </a:tblGrid>
              <a:tr h="158750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225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Наименование мер социальной поддержки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16764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Количество  получателей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9075" marR="0" lvl="0" indent="-69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на  2024 год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920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7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Подпрограмма «Социальная поддержка семьи и детей»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1016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15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Мероприятия по обеспечению врачебными кадрами учреждений города  Глазова </a:t>
                      </a:r>
                    </a:p>
                    <a:p>
                      <a:pPr marL="3968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(10 т.руб. за найм жилья ежемесячно, 500 т.руб. единовременный  взнос на ипотеку)</a:t>
                      </a:r>
                    </a:p>
                  </a:txBody>
                  <a:tcPr marL="0" marR="0" marT="1524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31/4</a:t>
                      </a:r>
                    </a:p>
                  </a:txBody>
                  <a:tcPr marL="0" marR="0" marT="254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55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6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2 160,0/</a:t>
                      </a:r>
                    </a:p>
                    <a:p>
                      <a:pPr marL="1555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2 000,0</a:t>
                      </a:r>
                    </a:p>
                  </a:txBody>
                  <a:tcPr marL="0" marR="0" marT="1219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Компенсация денежных средств транспортным предприятиям города за  проезд неработающих пенсионеров, достигших пенсионного возраста не  имеющих льгот на проезд в городском транспорте, в соответствии с  федеральным и региональным законодательством</a:t>
                      </a:r>
                    </a:p>
                  </a:txBody>
                  <a:tcPr marL="0" marR="0" marT="2095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2315</a:t>
                      </a:r>
                    </a:p>
                  </a:txBody>
                  <a:tcPr marL="0" marR="0" marT="50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2 000,0</a:t>
                      </a:r>
                    </a:p>
                  </a:txBody>
                  <a:tcPr marL="0" marR="0" marT="50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>
                          <a:tab pos="1252538" algn="l"/>
                          <a:tab pos="2047875" algn="l"/>
                          <a:tab pos="3033713" algn="l"/>
                          <a:tab pos="4070350" algn="l"/>
                          <a:tab pos="4762500" algn="l"/>
                          <a:tab pos="556101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Ежемесячное	пособие	Почетным	гражданам	города	Глазова,	вдовам  (вдовцам) умершим Почетных граждан города Глазова</a:t>
                      </a:r>
                    </a:p>
                  </a:txBody>
                  <a:tcPr marL="0" marR="0" marT="1079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26</a:t>
                      </a:r>
                    </a:p>
                  </a:txBody>
                  <a:tcPr marL="0" marR="0" marT="9271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1 801,0</a:t>
                      </a:r>
                    </a:p>
                  </a:txBody>
                  <a:tcPr marL="0" marR="0" marT="9271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 gridSpan="3">
                  <a:txBody>
                    <a:bodyPr/>
                    <a:lstStyle/>
                    <a:p>
                      <a:pPr marL="2060575" marR="0" lvl="0" indent="-1908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Подпрограмма «Обеспечение жильем малоимущих граждан и других отдельных категорий  граждан, нуждающихся в жилых помещениях»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1079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Обеспечение осуществления отдельных государственных полномочий,  передаваемых в соответствии с Законом Удмуртской Республики от 14  марта 2013 года № 8-РЗ "Об обеспечении жилыми помещениями детей-сирот и детей, оставшихся без попечения родителей, а также лиц из числа  детей-сирот и детей, оставшихся без попечения родителей"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336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1 077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1354" name="object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131763"/>
            <a:ext cx="1268412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537" name="Rectangle 169"/>
          <p:cNvSpPr>
            <a:spLocks noChangeArrowheads="1"/>
          </p:cNvSpPr>
          <p:nvPr/>
        </p:nvSpPr>
        <p:spPr bwMode="auto">
          <a:xfrm>
            <a:off x="684213" y="260350"/>
            <a:ext cx="7056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Меры социальной поддержки отдельных категорий граждан и выплаты социального характера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object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2339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2340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105399"/>
              <a:ext cx="91440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2341" name="object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1440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2342" name="object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1600200"/>
              <a:ext cx="91440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2343" name="object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646176" cy="694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42390" name="Group 54"/>
          <p:cNvGraphicFramePr>
            <a:graphicFrameLocks noGrp="1"/>
          </p:cNvGraphicFramePr>
          <p:nvPr/>
        </p:nvGraphicFramePr>
        <p:xfrm>
          <a:off x="395288" y="2349500"/>
          <a:ext cx="8575675" cy="2520951"/>
        </p:xfrm>
        <a:graphic>
          <a:graphicData uri="http://schemas.openxmlformats.org/drawingml/2006/table">
            <a:tbl>
              <a:tblPr/>
              <a:tblGrid>
                <a:gridCol w="4926012"/>
                <a:gridCol w="1203325"/>
                <a:gridCol w="1236663"/>
                <a:gridCol w="1209675"/>
              </a:tblGrid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1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Подпрограмма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141605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31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Бюджетные ассигнования, тыс. рублей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5016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2024,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2025,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5715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2026,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69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3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«Развитие малого и среднего предпринимательства»</a:t>
                      </a:r>
                    </a:p>
                  </a:txBody>
                  <a:tcPr marL="0" marR="0" marT="11938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7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3 000</a:t>
                      </a:r>
                    </a:p>
                  </a:txBody>
                  <a:tcPr marL="0" marR="0" marT="1117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7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3 000</a:t>
                      </a:r>
                    </a:p>
                  </a:txBody>
                  <a:tcPr marL="0" marR="0" marT="1117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7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3 000</a:t>
                      </a:r>
                    </a:p>
                  </a:txBody>
                  <a:tcPr marL="0" marR="0" marT="111760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6985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48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«Управление муниципальным имуществом и земельными  ресурсами»</a:t>
                      </a:r>
                    </a:p>
                  </a:txBody>
                  <a:tcPr marL="0" marR="0" marT="6223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6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862</a:t>
                      </a:r>
                    </a:p>
                  </a:txBody>
                  <a:tcPr marL="0" marR="0" marT="12255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66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7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300</a:t>
                      </a:r>
                    </a:p>
                  </a:txBody>
                  <a:tcPr marL="0" marR="0" marT="1492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7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300</a:t>
                      </a:r>
                    </a:p>
                  </a:txBody>
                  <a:tcPr marL="0" marR="0" marT="14922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468313" y="1700213"/>
            <a:ext cx="8458200" cy="409575"/>
          </a:xfrm>
          <a:prstGeom prst="rect">
            <a:avLst/>
          </a:prstGeom>
        </p:spPr>
        <p:txBody>
          <a:bodyPr lIns="0" tIns="10160" rIns="0" bIns="0">
            <a:spAutoFit/>
          </a:bodyPr>
          <a:lstStyle/>
          <a:p>
            <a:pPr marL="12700" indent="339725">
              <a:lnSpc>
                <a:spcPct val="101000"/>
              </a:lnSpc>
              <a:spcBef>
                <a:spcPts val="75"/>
              </a:spcBef>
              <a:tabLst>
                <a:tab pos="2371725" algn="l"/>
              </a:tabLst>
            </a:pPr>
            <a:r>
              <a:rPr lang="ru-RU" sz="1300">
                <a:latin typeface="Cambria" pitchFamily="18" charset="0"/>
              </a:rPr>
              <a:t>Целью муниципальной	программы является создание условий для устойчивого роста экономики  муниципального образования «Город Глазов».</a:t>
            </a:r>
          </a:p>
        </p:txBody>
      </p:sp>
      <p:grpSp>
        <p:nvGrpSpPr>
          <p:cNvPr id="142383" name="object 19"/>
          <p:cNvGrpSpPr>
            <a:grpSpLocks/>
          </p:cNvGrpSpPr>
          <p:nvPr/>
        </p:nvGrpSpPr>
        <p:grpSpPr bwMode="auto">
          <a:xfrm>
            <a:off x="557213" y="5141913"/>
            <a:ext cx="2555875" cy="1530350"/>
            <a:chOff x="557783" y="5141976"/>
            <a:chExt cx="2554605" cy="1530350"/>
          </a:xfrm>
        </p:grpSpPr>
        <p:pic>
          <p:nvPicPr>
            <p:cNvPr id="142384" name="object 2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46175" y="5230368"/>
              <a:ext cx="2377440" cy="135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2385" name="object 21"/>
            <p:cNvSpPr>
              <a:spLocks noChangeArrowheads="1"/>
            </p:cNvSpPr>
            <p:nvPr/>
          </p:nvSpPr>
          <p:spPr bwMode="auto">
            <a:xfrm>
              <a:off x="601979" y="5186172"/>
              <a:ext cx="2466340" cy="1442085"/>
            </a:xfrm>
            <a:custGeom>
              <a:avLst/>
              <a:gdLst>
                <a:gd name="T0" fmla="*/ 0 w 2466340"/>
                <a:gd name="T1" fmla="*/ 0 h 1442084"/>
                <a:gd name="T2" fmla="*/ 2466340 w 2466340"/>
                <a:gd name="T3" fmla="*/ 1442084 h 1442084"/>
              </a:gdLst>
              <a:ahLst/>
              <a:cxnLst/>
              <a:rect l="T0" t="T1" r="T2" b="T3"/>
              <a:pathLst>
                <a:path w="2466340" h="1442084">
                  <a:moveTo>
                    <a:pt x="0" y="1441703"/>
                  </a:moveTo>
                  <a:lnTo>
                    <a:pt x="2465832" y="1441703"/>
                  </a:lnTo>
                  <a:lnTo>
                    <a:pt x="2465832" y="0"/>
                  </a:lnTo>
                  <a:lnTo>
                    <a:pt x="0" y="0"/>
                  </a:lnTo>
                  <a:lnTo>
                    <a:pt x="0" y="1441703"/>
                  </a:lnTo>
                  <a:close/>
                </a:path>
              </a:pathLst>
            </a:custGeom>
            <a:noFill/>
            <a:ln w="88392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pic>
        <p:nvPicPr>
          <p:cNvPr id="142388" name="Picture 52" descr="business-graph-and-chart-0012942513-previe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5400" y="5229225"/>
            <a:ext cx="1498600" cy="1628775"/>
          </a:xfrm>
          <a:prstGeom prst="rect">
            <a:avLst/>
          </a:prstGeom>
          <a:noFill/>
        </p:spPr>
      </p:pic>
      <p:sp>
        <p:nvSpPr>
          <p:cNvPr id="58537" name="Rectangle 169"/>
          <p:cNvSpPr>
            <a:spLocks noChangeArrowheads="1"/>
          </p:cNvSpPr>
          <p:nvPr/>
        </p:nvSpPr>
        <p:spPr bwMode="auto">
          <a:xfrm>
            <a:off x="827088" y="260350"/>
            <a:ext cx="810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Муниципальная программа</a:t>
            </a:r>
          </a:p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«Создание условий для устойчивого </a:t>
            </a:r>
          </a:p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экономического развития»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2" name="object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3363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364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600200"/>
              <a:ext cx="91440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365" name="object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646176" cy="694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43413" name="Group 53"/>
          <p:cNvGraphicFramePr>
            <a:graphicFrameLocks noGrp="1"/>
          </p:cNvGraphicFramePr>
          <p:nvPr/>
        </p:nvGraphicFramePr>
        <p:xfrm>
          <a:off x="458788" y="1628775"/>
          <a:ext cx="8572500" cy="2870519"/>
        </p:xfrm>
        <a:graphic>
          <a:graphicData uri="http://schemas.openxmlformats.org/drawingml/2006/table">
            <a:tbl>
              <a:tblPr/>
              <a:tblGrid>
                <a:gridCol w="4903787"/>
                <a:gridCol w="1225550"/>
                <a:gridCol w="1236663"/>
                <a:gridCol w="1206500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1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Подпрограмма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141605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55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Бюджетные ассигнования, тыс. рублей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5016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2024,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2025,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5715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2026,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69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1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«Содержание и развитие жилищного хозяйства»</a:t>
                      </a:r>
                    </a:p>
                  </a:txBody>
                  <a:tcPr marL="0" marR="0" marT="64769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4 519</a:t>
                      </a:r>
                    </a:p>
                  </a:txBody>
                  <a:tcPr marL="0" marR="0" marT="292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4 519</a:t>
                      </a:r>
                    </a:p>
                  </a:txBody>
                  <a:tcPr marL="0" marR="0" marT="292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4 519</a:t>
                      </a:r>
                    </a:p>
                  </a:txBody>
                  <a:tcPr marL="0" marR="0" marT="29209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69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«Содержание и развитие коммунальной инфраструктуры»</a:t>
                      </a:r>
                    </a:p>
                  </a:txBody>
                  <a:tcPr marL="0" marR="0" marT="71755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153 195</a:t>
                      </a:r>
                    </a:p>
                  </a:txBody>
                  <a:tcPr marL="0" marR="0" marT="3683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20 795</a:t>
                      </a:r>
                    </a:p>
                  </a:txBody>
                  <a:tcPr marL="0" marR="0" marT="3683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15 795</a:t>
                      </a:r>
                    </a:p>
                  </a:txBody>
                  <a:tcPr marL="0" marR="0" marT="36830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69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8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«Благоустройство и охрана окружающей среды»</a:t>
                      </a:r>
                    </a:p>
                  </a:txBody>
                  <a:tcPr marL="0" marR="0" marT="99695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1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57 562</a:t>
                      </a:r>
                    </a:p>
                  </a:txBody>
                  <a:tcPr marL="0" marR="0" marT="6476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1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56 867</a:t>
                      </a:r>
                    </a:p>
                  </a:txBody>
                  <a:tcPr marL="0" marR="0" marT="6476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1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56 020</a:t>
                      </a:r>
                    </a:p>
                  </a:txBody>
                  <a:tcPr marL="0" marR="0" marT="64769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6985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4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«Развитие дорожного хозяйства и транспортного</a:t>
                      </a:r>
                    </a:p>
                    <a:p>
                      <a:pPr marL="6985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обслуживания населения»</a:t>
                      </a:r>
                    </a:p>
                  </a:txBody>
                  <a:tcPr marL="0" marR="0" marT="5461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6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126 818</a:t>
                      </a:r>
                    </a:p>
                  </a:txBody>
                  <a:tcPr marL="0" marR="0" marT="12255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6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129 655</a:t>
                      </a:r>
                    </a:p>
                  </a:txBody>
                  <a:tcPr marL="0" marR="0" marT="12255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6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133 906</a:t>
                      </a:r>
                    </a:p>
                  </a:txBody>
                  <a:tcPr marL="0" marR="0" marT="12255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6985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«Энергосбережение и повышение энергетической</a:t>
                      </a:r>
                    </a:p>
                    <a:p>
                      <a:pPr marL="69850" marR="0" lvl="0" indent="0" algn="l" defTabSz="914400" rtl="0" eaLnBrk="1" fontAlgn="base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эффективности»</a:t>
                      </a:r>
                    </a:p>
                  </a:txBody>
                  <a:tcPr marL="0" marR="0" marT="2794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39</a:t>
                      </a:r>
                    </a:p>
                  </a:txBody>
                  <a:tcPr marL="0" marR="0" marT="9588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66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7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12318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7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123189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501650" y="1081088"/>
            <a:ext cx="8458200" cy="438150"/>
          </a:xfrm>
          <a:prstGeom prst="rect">
            <a:avLst/>
          </a:prstGeom>
        </p:spPr>
        <p:txBody>
          <a:bodyPr lIns="0" tIns="10160" rIns="0" bIns="0">
            <a:spAutoFit/>
          </a:bodyPr>
          <a:lstStyle/>
          <a:p>
            <a:pPr marL="12700" indent="339725">
              <a:lnSpc>
                <a:spcPct val="101000"/>
              </a:lnSpc>
              <a:spcBef>
                <a:spcPts val="75"/>
              </a:spcBef>
              <a:tabLst>
                <a:tab pos="2322513" algn="l"/>
              </a:tabLst>
            </a:pPr>
            <a:r>
              <a:rPr lang="ru-RU" sz="1300">
                <a:latin typeface="Cambria" pitchFamily="18" charset="0"/>
              </a:rPr>
              <a:t>Целью муниципальной	программы является развитие жилищно-коммунального хозяйства в целях  обеспечения комфортных условий проживания граждан</a:t>
            </a:r>
          </a:p>
        </p:txBody>
      </p:sp>
      <p:grpSp>
        <p:nvGrpSpPr>
          <p:cNvPr id="143407" name="object 15"/>
          <p:cNvGrpSpPr>
            <a:grpSpLocks/>
          </p:cNvGrpSpPr>
          <p:nvPr/>
        </p:nvGrpSpPr>
        <p:grpSpPr bwMode="auto">
          <a:xfrm>
            <a:off x="593725" y="23813"/>
            <a:ext cx="8443913" cy="6635750"/>
            <a:chOff x="594359" y="24383"/>
            <a:chExt cx="8442960" cy="6635750"/>
          </a:xfrm>
        </p:grpSpPr>
        <p:pic>
          <p:nvPicPr>
            <p:cNvPr id="143408" name="object 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4359" y="5120639"/>
              <a:ext cx="999744" cy="1481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09" name="object 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812024" y="24383"/>
              <a:ext cx="1225296" cy="1094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10" name="object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87039" y="5120639"/>
              <a:ext cx="6050279" cy="1539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537" name="Rectangle 169"/>
          <p:cNvSpPr>
            <a:spLocks noChangeArrowheads="1"/>
          </p:cNvSpPr>
          <p:nvPr/>
        </p:nvSpPr>
        <p:spPr bwMode="auto">
          <a:xfrm>
            <a:off x="684213" y="188913"/>
            <a:ext cx="8101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Муниципальная программа</a:t>
            </a:r>
          </a:p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«Муниципальное хозяйство»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41" name="Rectangle 13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chemeClr val="tx1"/>
              </a:solidFill>
              <a:effectLst/>
            </a:endParaRPr>
          </a:p>
        </p:txBody>
      </p:sp>
      <p:grpSp>
        <p:nvGrpSpPr>
          <p:cNvPr id="150532" name="object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50533" name="object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534" name="object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600200"/>
              <a:ext cx="91440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535" name="object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646176" cy="694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537" name="Rectangle 169"/>
          <p:cNvSpPr>
            <a:spLocks noChangeArrowheads="1"/>
          </p:cNvSpPr>
          <p:nvPr/>
        </p:nvSpPr>
        <p:spPr bwMode="auto">
          <a:xfrm>
            <a:off x="684213" y="188913"/>
            <a:ext cx="8101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Дорожное хозяйство</a:t>
            </a:r>
          </a:p>
        </p:txBody>
      </p:sp>
      <p:graphicFrame>
        <p:nvGraphicFramePr>
          <p:cNvPr id="150547" name="Object 19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27344930"/>
              </p:ext>
            </p:extLst>
          </p:nvPr>
        </p:nvGraphicFramePr>
        <p:xfrm>
          <a:off x="0" y="694944"/>
          <a:ext cx="4859338" cy="244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51" name="Диаграмма" r:id="rId6" imgW="8058066" imgH="3752730" progId="Excel.Chart.8">
                  <p:embed/>
                </p:oleObj>
              </mc:Choice>
              <mc:Fallback>
                <p:oleObj name="Диаграмма" r:id="rId6" imgW="8058066" imgH="3752730" progId="Excel.Chart.8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94944"/>
                        <a:ext cx="4859338" cy="244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003800" y="1844675"/>
            <a:ext cx="3773488" cy="48514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b="1">
                <a:solidFill>
                  <a:srgbClr val="0D0D0D"/>
                </a:solidFill>
                <a:latin typeface="Cambria" pitchFamily="18" charset="0"/>
              </a:rPr>
              <a:t>Формирование доходов</a:t>
            </a:r>
            <a:endParaRPr lang="ru-RU">
              <a:latin typeface="Cambria" pitchFamily="18" charset="0"/>
            </a:endParaRPr>
          </a:p>
          <a:p>
            <a:r>
              <a:rPr lang="ru-RU" sz="1300">
                <a:solidFill>
                  <a:srgbClr val="0D0D0D"/>
                </a:solidFill>
                <a:latin typeface="Cambria" pitchFamily="18" charset="0"/>
              </a:rPr>
              <a:t>- доходы бюджета города от акцизов на  автомобильный бензин, прямогонный бензин,  дизельное топливо, моторные масла для  дизельных и карбюраторных (инжекторных) </a:t>
            </a:r>
            <a:r>
              <a:rPr lang="ru-RU" sz="1300">
                <a:solidFill>
                  <a:srgbClr val="0D0D0D"/>
                </a:solidFill>
              </a:rPr>
              <a:t>двигателей, производимых на территории РФ,</a:t>
            </a:r>
            <a:endParaRPr lang="ru-RU" sz="1300"/>
          </a:p>
          <a:p>
            <a:r>
              <a:rPr lang="ru-RU" sz="1300">
                <a:solidFill>
                  <a:srgbClr val="0D0D0D"/>
                </a:solidFill>
              </a:rPr>
              <a:t>подлежащих зачислению в бюджет города;</a:t>
            </a:r>
            <a:endParaRPr lang="ru-RU" sz="1300"/>
          </a:p>
          <a:p>
            <a:r>
              <a:rPr lang="ru-RU" sz="1300">
                <a:solidFill>
                  <a:srgbClr val="0D0D0D"/>
                </a:solidFill>
              </a:rPr>
              <a:t>- поступления в виде межбюджетных трансфертов из бюджетов бюджетной системы  РФ на финансовое обеспечение дорожной  деятельности в отношении автомобильных  дорог общего пользования местного значения, а  также капитального ремонта и ремонта  дворовых территориям многоквартирных домов  города Глазова;</a:t>
            </a:r>
            <a:endParaRPr lang="ru-RU" sz="1300"/>
          </a:p>
          <a:p>
            <a:r>
              <a:rPr lang="ru-RU" sz="1300">
                <a:solidFill>
                  <a:srgbClr val="0D0D0D"/>
                </a:solidFill>
              </a:rPr>
              <a:t>- безвозмездные поступления от физических и  юридических лиц на финансовое обеспечение  дорожной деятельности, в том числе  добровольные пожертвования, в отношении  автомобильных дорог общего пользования  местного значения;</a:t>
            </a:r>
            <a:endParaRPr lang="ru-RU" sz="1300"/>
          </a:p>
          <a:p>
            <a:r>
              <a:rPr lang="ru-RU" sz="1300">
                <a:solidFill>
                  <a:srgbClr val="0D0D0D"/>
                </a:solidFill>
              </a:rPr>
              <a:t>- средства бюджета города Глазова.</a:t>
            </a:r>
            <a:endParaRPr lang="ru-RU" sz="1300"/>
          </a:p>
          <a:p>
            <a:pPr algn="just">
              <a:buFontTx/>
              <a:buChar char="-"/>
            </a:pPr>
            <a:endParaRPr lang="ru-RU" sz="1300"/>
          </a:p>
          <a:p>
            <a:endParaRPr lang="ru-RU" sz="1300">
              <a:latin typeface="Cambria" pitchFamily="18" charset="0"/>
            </a:endParaRPr>
          </a:p>
        </p:txBody>
      </p:sp>
      <p:pic>
        <p:nvPicPr>
          <p:cNvPr id="10" name="object 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80312" y="127963"/>
            <a:ext cx="1706880" cy="113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ject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576" y="4913807"/>
            <a:ext cx="2671445" cy="184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ject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06296" y="3770692"/>
            <a:ext cx="2637916" cy="182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ject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3088" y="4197490"/>
            <a:ext cx="1635125" cy="128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ject 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9704" y="3340934"/>
            <a:ext cx="1671701" cy="118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ject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79320" y="5270486"/>
            <a:ext cx="1775333" cy="125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0" name="object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5411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12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105399"/>
              <a:ext cx="91440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13" name="object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1440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14" name="object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1600200"/>
              <a:ext cx="91440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15" name="object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646176" cy="694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45457" name="Group 49"/>
          <p:cNvGraphicFramePr>
            <a:graphicFrameLocks noGrp="1"/>
          </p:cNvGraphicFramePr>
          <p:nvPr/>
        </p:nvGraphicFramePr>
        <p:xfrm>
          <a:off x="473075" y="2174875"/>
          <a:ext cx="8575675" cy="1334453"/>
        </p:xfrm>
        <a:graphic>
          <a:graphicData uri="http://schemas.openxmlformats.org/drawingml/2006/table">
            <a:tbl>
              <a:tblPr/>
              <a:tblGrid>
                <a:gridCol w="4406900"/>
                <a:gridCol w="1722438"/>
                <a:gridCol w="1238250"/>
                <a:gridCol w="1208087"/>
              </a:tblGrid>
              <a:tr h="385763">
                <a:tc>
                  <a:txBody>
                    <a:bodyPr/>
                    <a:lstStyle/>
                    <a:p>
                      <a:pPr marL="304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1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Программа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141605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61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Бюджетные ассигнования, тыс. рублей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5016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433388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2024,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433388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2025,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5715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2026,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6985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4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«Предупреждение и ликвидация последствий  чрезвычайных ситуаций»</a:t>
                      </a:r>
                    </a:p>
                  </a:txBody>
                  <a:tcPr marL="0" marR="0" marT="5715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68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6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5 390</a:t>
                      </a:r>
                    </a:p>
                  </a:txBody>
                  <a:tcPr marL="0" marR="0" marT="1600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29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6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5 406</a:t>
                      </a:r>
                    </a:p>
                  </a:txBody>
                  <a:tcPr marL="0" marR="0" marT="1600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3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6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5 422</a:t>
                      </a:r>
                    </a:p>
                  </a:txBody>
                  <a:tcPr marL="0" marR="0" marT="160020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501650" y="896938"/>
            <a:ext cx="8464550" cy="1217612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indent="339725" algn="just">
              <a:spcBef>
                <a:spcPts val="88"/>
              </a:spcBef>
            </a:pPr>
            <a:r>
              <a:rPr lang="ru-RU" sz="1300">
                <a:latin typeface="Cambria" pitchFamily="18" charset="0"/>
              </a:rPr>
              <a:t>Целью муниципальной программы является обеспечение защищенности населения города Глазова от ЧС  природного и техногенного характера, укрепление пожарной безопасности территории муниципального  образования «Город Глазов», обеспечение безопасности людей на водных объектах, предупреждение и (или)  минимизация последствий террористических актов, выполнение мероприятий по гражданской обороне в  соответствии с действующим законодательством, обучение руководящего состава ГГЗ УТП РСЧС по вопросам  гражданской обороны, предупреждения и ликвидации чрезвычайных ситуаций.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03238" y="4419600"/>
            <a:ext cx="8459787" cy="43815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2425">
              <a:spcBef>
                <a:spcPts val="100"/>
              </a:spcBef>
              <a:tabLst>
                <a:tab pos="2368550" algn="l"/>
              </a:tabLst>
            </a:pPr>
            <a:r>
              <a:rPr lang="ru-RU" sz="1300">
                <a:latin typeface="Cambria" pitchFamily="18" charset="0"/>
              </a:rPr>
              <a:t>Целью муниципальной	программы является развитие системы профилактики правонарушений и</a:t>
            </a:r>
          </a:p>
          <a:p>
            <a:pPr marL="352425">
              <a:spcBef>
                <a:spcPts val="13"/>
              </a:spcBef>
              <a:tabLst>
                <a:tab pos="2368550" algn="l"/>
              </a:tabLst>
            </a:pPr>
            <a:r>
              <a:rPr lang="ru-RU" sz="1300">
                <a:latin typeface="Cambria" pitchFamily="18" charset="0"/>
              </a:rPr>
              <a:t>повышение уровня безопасности граждан на территории города.</a:t>
            </a:r>
          </a:p>
        </p:txBody>
      </p:sp>
      <p:graphicFrame>
        <p:nvGraphicFramePr>
          <p:cNvPr id="145460" name="Group 52"/>
          <p:cNvGraphicFramePr>
            <a:graphicFrameLocks noGrp="1"/>
          </p:cNvGraphicFramePr>
          <p:nvPr/>
        </p:nvGraphicFramePr>
        <p:xfrm>
          <a:off x="495300" y="4932363"/>
          <a:ext cx="8575675" cy="1129665"/>
        </p:xfrm>
        <a:graphic>
          <a:graphicData uri="http://schemas.openxmlformats.org/drawingml/2006/table">
            <a:tbl>
              <a:tblPr/>
              <a:tblGrid>
                <a:gridCol w="3975100"/>
                <a:gridCol w="2154238"/>
                <a:gridCol w="1238250"/>
                <a:gridCol w="1208087"/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Программа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14351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842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Бюджетные ассигнования, тыс. рублей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5143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865188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2024,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865188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2025,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5715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2026,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525"/>
                        </a:lnSpc>
                        <a:spcBef>
                          <a:spcPts val="5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«Профилактика правонарушений»</a:t>
                      </a:r>
                    </a:p>
                  </a:txBody>
                  <a:tcPr marL="0" marR="0" marT="6604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6838" marR="0" lvl="0" indent="0" algn="l" defTabSz="914400" rtl="0" eaLnBrk="1" fontAlgn="base" latinLnBrk="0" hangingPunct="1">
                        <a:lnSpc>
                          <a:spcPts val="1588"/>
                        </a:lnSpc>
                        <a:spcBef>
                          <a:spcPts val="4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110</a:t>
                      </a:r>
                    </a:p>
                  </a:txBody>
                  <a:tcPr marL="0" marR="0" marT="5778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ts val="1588"/>
                        </a:lnSpc>
                        <a:spcBef>
                          <a:spcPts val="4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111</a:t>
                      </a:r>
                    </a:p>
                  </a:txBody>
                  <a:tcPr marL="0" marR="0" marT="5778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88"/>
                        </a:lnSpc>
                        <a:spcBef>
                          <a:spcPts val="4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113</a:t>
                      </a:r>
                    </a:p>
                  </a:txBody>
                  <a:tcPr marL="0" marR="0" marT="5778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5454" name="object 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3568700"/>
            <a:ext cx="87471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537" name="Rectangle 169"/>
          <p:cNvSpPr>
            <a:spLocks noChangeArrowheads="1"/>
          </p:cNvSpPr>
          <p:nvPr/>
        </p:nvSpPr>
        <p:spPr bwMode="auto">
          <a:xfrm>
            <a:off x="900113" y="115888"/>
            <a:ext cx="8101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Муниципальная программа</a:t>
            </a:r>
          </a:p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«Предупреждение и ликвидация чрезвычайных ситуаций»</a:t>
            </a:r>
          </a:p>
        </p:txBody>
      </p:sp>
      <p:sp>
        <p:nvSpPr>
          <p:cNvPr id="2" name="Rectangle 169"/>
          <p:cNvSpPr>
            <a:spLocks noChangeArrowheads="1"/>
          </p:cNvSpPr>
          <p:nvPr/>
        </p:nvSpPr>
        <p:spPr bwMode="auto">
          <a:xfrm>
            <a:off x="1476375" y="3573463"/>
            <a:ext cx="7489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Муниципальная программа</a:t>
            </a:r>
          </a:p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«Профилактика правонарушений»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34" name="object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6435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436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105399"/>
              <a:ext cx="91440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437" name="object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1440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438" name="object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1600200"/>
              <a:ext cx="91440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439" name="object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646176" cy="694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46477" name="Group 45"/>
          <p:cNvGraphicFramePr>
            <a:graphicFrameLocks noGrp="1"/>
          </p:cNvGraphicFramePr>
          <p:nvPr/>
        </p:nvGraphicFramePr>
        <p:xfrm>
          <a:off x="395288" y="2205038"/>
          <a:ext cx="8470900" cy="2256791"/>
        </p:xfrm>
        <a:graphic>
          <a:graphicData uri="http://schemas.openxmlformats.org/drawingml/2006/table">
            <a:tbl>
              <a:tblPr/>
              <a:tblGrid>
                <a:gridCol w="4813300"/>
                <a:gridCol w="1244600"/>
                <a:gridCol w="1219200"/>
                <a:gridCol w="1193800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Подпрограмма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14224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63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Бюджетные ассигнования, тыс. рублей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5016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2024,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2025,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5715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2026,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69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1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«Организация муниципального управления»</a:t>
                      </a:r>
                    </a:p>
                  </a:txBody>
                  <a:tcPr marL="0" marR="0" marT="64769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75 534</a:t>
                      </a:r>
                    </a:p>
                  </a:txBody>
                  <a:tcPr marL="0" marR="0" marT="2984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75 383</a:t>
                      </a:r>
                    </a:p>
                  </a:txBody>
                  <a:tcPr marL="0" marR="0" marT="2984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75 872</a:t>
                      </a:r>
                    </a:p>
                  </a:txBody>
                  <a:tcPr marL="0" marR="0" marT="2984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69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«Архивное дело»</a:t>
                      </a:r>
                    </a:p>
                  </a:txBody>
                  <a:tcPr marL="0" marR="0" marT="7239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6 905</a:t>
                      </a:r>
                    </a:p>
                  </a:txBody>
                  <a:tcPr marL="0" marR="0" marT="3683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5 861</a:t>
                      </a:r>
                    </a:p>
                  </a:txBody>
                  <a:tcPr marL="0" marR="0" marT="3683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5 878</a:t>
                      </a:r>
                    </a:p>
                  </a:txBody>
                  <a:tcPr marL="0" marR="0" marT="36830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69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«Создание условий для государственной регистрации  актов гражданского состояния в городе Глазове</a:t>
                      </a:r>
                    </a:p>
                  </a:txBody>
                  <a:tcPr marL="0" marR="0" marT="5461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4 148</a:t>
                      </a:r>
                    </a:p>
                  </a:txBody>
                  <a:tcPr marL="0" marR="0" marT="635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4 455</a:t>
                      </a:r>
                    </a:p>
                  </a:txBody>
                  <a:tcPr marL="0" marR="0" marT="635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4 616</a:t>
                      </a:r>
                    </a:p>
                  </a:txBody>
                  <a:tcPr marL="0" marR="0" marT="6350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501650" y="1008063"/>
            <a:ext cx="8458200" cy="1057275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indent="339725" algn="just">
              <a:spcBef>
                <a:spcPts val="88"/>
              </a:spcBef>
            </a:pPr>
            <a:r>
              <a:rPr lang="ru-RU" sz="1300">
                <a:latin typeface="Cambria" pitchFamily="18" charset="0"/>
              </a:rPr>
              <a:t>Целью муниципальной программы является реализация полномочий органов местного  самоуправления, определенных Федеральным законом №131-ФЗ от 06.10.2003 года «Об общих принципах  организации местного самоуправления в Российской Федерации» и отдельных государственных  полномочий, переданных Администрации города Глазова, создание условий для повышения качества и  эффективности административно-управленческих процессов</a:t>
            </a:r>
          </a:p>
        </p:txBody>
      </p:sp>
      <p:pic>
        <p:nvPicPr>
          <p:cNvPr id="146473" name="object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6113" y="5291138"/>
            <a:ext cx="215265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74" name="object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1350" y="4654550"/>
            <a:ext cx="33464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537" name="Rectangle 169"/>
          <p:cNvSpPr>
            <a:spLocks noChangeArrowheads="1"/>
          </p:cNvSpPr>
          <p:nvPr/>
        </p:nvSpPr>
        <p:spPr bwMode="auto">
          <a:xfrm>
            <a:off x="827088" y="260350"/>
            <a:ext cx="8101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Муниципальная программа</a:t>
            </a:r>
          </a:p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«Муниципальное управление»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8" name="object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7459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60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105399"/>
              <a:ext cx="91440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61" name="object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1440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62" name="object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1600200"/>
              <a:ext cx="91440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63" name="object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646176" cy="694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7464" name="object 8"/>
          <p:cNvGrpSpPr>
            <a:grpSpLocks/>
          </p:cNvGrpSpPr>
          <p:nvPr/>
        </p:nvGrpSpPr>
        <p:grpSpPr bwMode="auto">
          <a:xfrm>
            <a:off x="5297488" y="1762125"/>
            <a:ext cx="3667125" cy="1592263"/>
            <a:chOff x="5297932" y="1761489"/>
            <a:chExt cx="3821429" cy="1593215"/>
          </a:xfrm>
        </p:grpSpPr>
        <p:sp>
          <p:nvSpPr>
            <p:cNvPr id="147465" name="object 9"/>
            <p:cNvSpPr>
              <a:spLocks noChangeArrowheads="1"/>
            </p:cNvSpPr>
            <p:nvPr/>
          </p:nvSpPr>
          <p:spPr bwMode="auto">
            <a:xfrm>
              <a:off x="5297932" y="1761489"/>
              <a:ext cx="3816985" cy="841375"/>
            </a:xfrm>
            <a:custGeom>
              <a:avLst/>
              <a:gdLst>
                <a:gd name="T0" fmla="*/ 0 w 3816984"/>
                <a:gd name="T1" fmla="*/ 0 h 841375"/>
                <a:gd name="T2" fmla="*/ 3816984 w 3816984"/>
                <a:gd name="T3" fmla="*/ 841375 h 841375"/>
              </a:gdLst>
              <a:ahLst/>
              <a:cxnLst/>
              <a:rect l="T0" t="T1" r="T2" b="T3"/>
              <a:pathLst>
                <a:path w="3816984" h="841375">
                  <a:moveTo>
                    <a:pt x="3816477" y="0"/>
                  </a:moveTo>
                  <a:lnTo>
                    <a:pt x="0" y="0"/>
                  </a:lnTo>
                  <a:lnTo>
                    <a:pt x="0" y="360045"/>
                  </a:lnTo>
                  <a:lnTo>
                    <a:pt x="2592197" y="360045"/>
                  </a:lnTo>
                  <a:lnTo>
                    <a:pt x="2592197" y="841375"/>
                  </a:lnTo>
                  <a:lnTo>
                    <a:pt x="3816337" y="841375"/>
                  </a:lnTo>
                  <a:lnTo>
                    <a:pt x="3816337" y="360045"/>
                  </a:lnTo>
                  <a:lnTo>
                    <a:pt x="3816477" y="360045"/>
                  </a:lnTo>
                  <a:lnTo>
                    <a:pt x="3816477" y="0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7466" name="object 10"/>
            <p:cNvSpPr>
              <a:spLocks noChangeArrowheads="1"/>
            </p:cNvSpPr>
            <p:nvPr/>
          </p:nvSpPr>
          <p:spPr bwMode="auto">
            <a:xfrm>
              <a:off x="9114282" y="1761489"/>
              <a:ext cx="0" cy="1593215"/>
            </a:xfrm>
            <a:custGeom>
              <a:avLst/>
              <a:gdLst>
                <a:gd name="T0" fmla="*/ 0 h 1593214"/>
                <a:gd name="T1" fmla="*/ 1593214 h 1593214"/>
              </a:gdLst>
              <a:ahLst/>
              <a:cxnLst/>
              <a:rect l="0" t="T0" r="0" b="T1"/>
              <a:pathLst>
                <a:path h="1593214">
                  <a:moveTo>
                    <a:pt x="0" y="0"/>
                  </a:moveTo>
                  <a:lnTo>
                    <a:pt x="0" y="360045"/>
                  </a:lnTo>
                </a:path>
                <a:path h="1593214">
                  <a:moveTo>
                    <a:pt x="0" y="360045"/>
                  </a:moveTo>
                  <a:lnTo>
                    <a:pt x="0" y="1593214"/>
                  </a:lnTo>
                </a:path>
              </a:pathLst>
            </a:custGeom>
            <a:noFill/>
            <a:ln w="9525">
              <a:solidFill>
                <a:srgbClr val="56C7E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aphicFrame>
        <p:nvGraphicFramePr>
          <p:cNvPr id="147519" name="Group 63"/>
          <p:cNvGraphicFramePr>
            <a:graphicFrameLocks noGrp="1"/>
          </p:cNvGraphicFramePr>
          <p:nvPr/>
        </p:nvGraphicFramePr>
        <p:xfrm>
          <a:off x="534988" y="1762125"/>
          <a:ext cx="8397875" cy="1607503"/>
        </p:xfrm>
        <a:graphic>
          <a:graphicData uri="http://schemas.openxmlformats.org/drawingml/2006/table">
            <a:tbl>
              <a:tblPr/>
              <a:tblGrid>
                <a:gridCol w="4768850"/>
                <a:gridCol w="1360487"/>
                <a:gridCol w="1236663"/>
                <a:gridCol w="1031875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1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Подпрограмма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141605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88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Бюджетные ассигнования, тыс. рублей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5016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2024,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71438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2025,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5715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2026,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15240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6985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51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«Организация бюджетного процесса в городе Глазове»</a:t>
                      </a:r>
                    </a:p>
                  </a:txBody>
                  <a:tcPr marL="0" marR="0" marT="64769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38 609</a:t>
                      </a:r>
                    </a:p>
                  </a:txBody>
                  <a:tcPr marL="0" marR="0" marT="698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57 022</a:t>
                      </a:r>
                    </a:p>
                  </a:txBody>
                  <a:tcPr marL="0" marR="0" marT="698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76 618</a:t>
                      </a:r>
                    </a:p>
                  </a:txBody>
                  <a:tcPr marL="0" marR="0" marT="698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69850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37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«Повышение эффективности расходов бюджета города  Глазова»</a:t>
                      </a:r>
                    </a:p>
                  </a:txBody>
                  <a:tcPr marL="0" marR="0" marT="4826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36 354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36 390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36 427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528638" y="1082675"/>
            <a:ext cx="8459787" cy="646113"/>
          </a:xfrm>
          <a:prstGeom prst="rect">
            <a:avLst/>
          </a:prstGeom>
        </p:spPr>
        <p:txBody>
          <a:bodyPr lIns="0" tIns="10160" rIns="0" bIns="0">
            <a:spAutoFit/>
          </a:bodyPr>
          <a:lstStyle/>
          <a:p>
            <a:pPr marL="12700" indent="339725" algn="just">
              <a:lnSpc>
                <a:spcPct val="101000"/>
              </a:lnSpc>
              <a:spcBef>
                <a:spcPts val="75"/>
              </a:spcBef>
            </a:pPr>
            <a:r>
              <a:rPr lang="ru-RU" sz="1300">
                <a:latin typeface="Cambria" pitchFamily="18" charset="0"/>
              </a:rPr>
              <a:t>Целью муниципальной программы является обеспечение исполнения расходных обязательств  муниципального образования «Город Глазов» при сохранении долгосрочной сбалансированности и  устойчивости бюджета города Глазова, повышение эффективности бюджетных расходов.</a:t>
            </a:r>
          </a:p>
        </p:txBody>
      </p:sp>
      <p:pic>
        <p:nvPicPr>
          <p:cNvPr id="147491" name="object 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15325" y="9525"/>
            <a:ext cx="75882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bject 26"/>
          <p:cNvSpPr txBox="1"/>
          <p:nvPr/>
        </p:nvSpPr>
        <p:spPr>
          <a:xfrm>
            <a:off x="525463" y="4105275"/>
            <a:ext cx="2428875" cy="438150"/>
          </a:xfrm>
          <a:prstGeom prst="rect">
            <a:avLst/>
          </a:prstGeom>
        </p:spPr>
        <p:txBody>
          <a:bodyPr lIns="0" tIns="10160" rIns="0" bIns="0">
            <a:spAutoFit/>
          </a:bodyPr>
          <a:lstStyle/>
          <a:p>
            <a:pPr marL="12700" indent="339725">
              <a:lnSpc>
                <a:spcPct val="101000"/>
              </a:lnSpc>
              <a:spcBef>
                <a:spcPts val="75"/>
              </a:spcBef>
              <a:tabLst>
                <a:tab pos="1023938" algn="l"/>
              </a:tabLst>
            </a:pPr>
            <a:r>
              <a:rPr lang="ru-RU" sz="1300">
                <a:latin typeface="Cambria" pitchFamily="18" charset="0"/>
              </a:rPr>
              <a:t>Целью	муниципальной  политических, культурных и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049588" y="4105275"/>
            <a:ext cx="5935662" cy="438150"/>
          </a:xfrm>
          <a:prstGeom prst="rect">
            <a:avLst/>
          </a:prstGeom>
        </p:spPr>
        <p:txBody>
          <a:bodyPr lIns="0" tIns="10160" rIns="0" bIns="0">
            <a:spAutoFit/>
          </a:bodyPr>
          <a:lstStyle/>
          <a:p>
            <a:pPr marL="12700" indent="60325">
              <a:lnSpc>
                <a:spcPct val="101000"/>
              </a:lnSpc>
              <a:spcBef>
                <a:spcPts val="75"/>
              </a:spcBef>
              <a:tabLst>
                <a:tab pos="1127125" algn="l"/>
                <a:tab pos="1987550" algn="l"/>
                <a:tab pos="2852738" algn="l"/>
                <a:tab pos="3802063" algn="l"/>
              </a:tabLst>
            </a:pPr>
            <a:r>
              <a:rPr lang="ru-RU" sz="1300">
                <a:latin typeface="Cambria" pitchFamily="18" charset="0"/>
              </a:rPr>
              <a:t>программы	является	создание	правовых,	социально-экономических,  организационных условий и гарантий, направленных на развитие и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25463" y="4519613"/>
            <a:ext cx="8458200" cy="64293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ru-RU" sz="1300">
                <a:latin typeface="Cambria" pitchFamily="18" charset="0"/>
              </a:rPr>
              <a:t>поддержку молодых граждан и их самореализацию в интересах общества и государства. Создание мер по  снижению негативных социально-экономических последствий, вызванных распространением наркомании  и алкоголизма.</a:t>
            </a:r>
          </a:p>
        </p:txBody>
      </p:sp>
      <p:graphicFrame>
        <p:nvGraphicFramePr>
          <p:cNvPr id="147522" name="Group 66"/>
          <p:cNvGraphicFramePr>
            <a:graphicFrameLocks noGrp="1"/>
          </p:cNvGraphicFramePr>
          <p:nvPr/>
        </p:nvGraphicFramePr>
        <p:xfrm>
          <a:off x="461963" y="5208588"/>
          <a:ext cx="8645525" cy="1129665"/>
        </p:xfrm>
        <a:graphic>
          <a:graphicData uri="http://schemas.openxmlformats.org/drawingml/2006/table">
            <a:tbl>
              <a:tblPr/>
              <a:tblGrid>
                <a:gridCol w="4067175"/>
                <a:gridCol w="2063750"/>
                <a:gridCol w="1236662"/>
                <a:gridCol w="1208088"/>
                <a:gridCol w="69850"/>
              </a:tblGrid>
              <a:tr h="387350">
                <a:tc>
                  <a:txBody>
                    <a:bodyPr/>
                    <a:lstStyle/>
                    <a:p>
                      <a:pPr marL="19208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Программа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142875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55B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937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Бюджетные ассигнования, тыс. рублей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52069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55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55B6"/>
                    </a:solidFill>
                  </a:tcPr>
                </a:tc>
                <a:tc>
                  <a:txBody>
                    <a:bodyPr/>
                    <a:lstStyle/>
                    <a:p>
                      <a:pPr marL="77470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2024,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77470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55B6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2025,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5715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5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2026,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5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69850" marR="0" lvl="0" indent="0" algn="l" defTabSz="914400" rtl="0" eaLnBrk="1" fontAlgn="base" latinLnBrk="0" hangingPunct="1">
                        <a:lnSpc>
                          <a:spcPts val="1525"/>
                        </a:lnSpc>
                        <a:spcBef>
                          <a:spcPts val="5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«Реализация молодежной политики»</a:t>
                      </a:r>
                    </a:p>
                  </a:txBody>
                  <a:tcPr marL="0" marR="0" marT="6604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63638" marR="0" lvl="0" indent="0" algn="l" defTabSz="914400" rtl="0" eaLnBrk="1" fontAlgn="base" latinLnBrk="0" hangingPunct="1">
                        <a:lnSpc>
                          <a:spcPts val="1588"/>
                        </a:lnSpc>
                        <a:spcBef>
                          <a:spcPts val="46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15 237</a:t>
                      </a:r>
                    </a:p>
                  </a:txBody>
                  <a:tcPr marL="0" marR="0" marT="5841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75" marR="0" lvl="0" indent="0" algn="l" defTabSz="914400" rtl="0" eaLnBrk="1" fontAlgn="base" latinLnBrk="0" hangingPunct="1">
                        <a:lnSpc>
                          <a:spcPts val="1588"/>
                        </a:lnSpc>
                        <a:spcBef>
                          <a:spcPts val="46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12 238</a:t>
                      </a:r>
                    </a:p>
                  </a:txBody>
                  <a:tcPr marL="0" marR="0" marT="5841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0" marR="0" lvl="0" indent="0" algn="l" defTabSz="914400" rtl="0" eaLnBrk="1" fontAlgn="base" latinLnBrk="0" hangingPunct="1">
                        <a:lnSpc>
                          <a:spcPts val="1588"/>
                        </a:lnSpc>
                        <a:spcBef>
                          <a:spcPts val="46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12 258</a:t>
                      </a:r>
                    </a:p>
                  </a:txBody>
                  <a:tcPr marL="0" marR="0" marT="58419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7516" name="object 3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78813" y="3295650"/>
            <a:ext cx="763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537" name="Rectangle 169"/>
          <p:cNvSpPr>
            <a:spLocks noChangeArrowheads="1"/>
          </p:cNvSpPr>
          <p:nvPr/>
        </p:nvSpPr>
        <p:spPr bwMode="auto">
          <a:xfrm>
            <a:off x="827088" y="115888"/>
            <a:ext cx="8101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Муниципальная программа</a:t>
            </a:r>
          </a:p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«Управление муниципальными финансами»</a:t>
            </a:r>
          </a:p>
        </p:txBody>
      </p:sp>
      <p:sp>
        <p:nvSpPr>
          <p:cNvPr id="2" name="Rectangle 169"/>
          <p:cNvSpPr>
            <a:spLocks noChangeArrowheads="1"/>
          </p:cNvSpPr>
          <p:nvPr/>
        </p:nvSpPr>
        <p:spPr bwMode="auto">
          <a:xfrm>
            <a:off x="611188" y="3284538"/>
            <a:ext cx="8101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Муниципальная программа</a:t>
            </a:r>
          </a:p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«Реализация молодежной политики»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object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8483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8484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600200"/>
              <a:ext cx="91440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8485" name="object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646176" cy="694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48513" name="Group 33"/>
          <p:cNvGraphicFramePr>
            <a:graphicFrameLocks noGrp="1"/>
          </p:cNvGraphicFramePr>
          <p:nvPr/>
        </p:nvGraphicFramePr>
        <p:xfrm>
          <a:off x="323850" y="1844675"/>
          <a:ext cx="8574088" cy="1128078"/>
        </p:xfrm>
        <a:graphic>
          <a:graphicData uri="http://schemas.openxmlformats.org/drawingml/2006/table">
            <a:tbl>
              <a:tblPr/>
              <a:tblGrid>
                <a:gridCol w="4498975"/>
                <a:gridCol w="1630363"/>
                <a:gridCol w="1238250"/>
                <a:gridCol w="1206500"/>
              </a:tblGrid>
              <a:tr h="385763">
                <a:tc>
                  <a:txBody>
                    <a:bodyPr/>
                    <a:lstStyle/>
                    <a:p>
                      <a:pPr marL="2111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1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Программа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141605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C21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698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Бюджетные ассигнования, тыс. рублей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5016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C2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C217"/>
                    </a:solidFill>
                  </a:tcPr>
                </a:tc>
                <a:tc>
                  <a:txBody>
                    <a:bodyPr/>
                    <a:lstStyle/>
                    <a:p>
                      <a:pPr marL="341313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2024,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341313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C217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2025,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5715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C2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2026,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13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прогноз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2476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C217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69850" marR="0" lvl="0" indent="0" algn="l" defTabSz="914400" rtl="0" eaLnBrk="1" fontAlgn="base" latinLnBrk="0" hangingPunct="1">
                        <a:lnSpc>
                          <a:spcPts val="1538"/>
                        </a:lnSpc>
                        <a:spcBef>
                          <a:spcPts val="513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«Формирование современной городской среды»</a:t>
                      </a:r>
                    </a:p>
                  </a:txBody>
                  <a:tcPr marL="0" marR="0" marT="64769" marB="0" horzOverflow="overflow">
                    <a:lnL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3025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4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23 677</a:t>
                      </a:r>
                    </a:p>
                  </a:txBody>
                  <a:tcPr marL="0" marR="0" marT="5651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75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4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1 410</a:t>
                      </a:r>
                    </a:p>
                  </a:txBody>
                  <a:tcPr marL="0" marR="0" marT="5651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370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4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1 410</a:t>
                      </a:r>
                    </a:p>
                  </a:txBody>
                  <a:tcPr marL="0" marR="0" marT="56515" marB="0" horzOverflow="overflow">
                    <a:lnL>
                      <a:noFill/>
                    </a:lnL>
                    <a:lnR w="9525" cap="flat" cmpd="sng" algn="ctr">
                      <a:solidFill>
                        <a:srgbClr val="56C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511175" y="1223963"/>
            <a:ext cx="8458200" cy="409575"/>
          </a:xfrm>
          <a:prstGeom prst="rect">
            <a:avLst/>
          </a:prstGeom>
        </p:spPr>
        <p:txBody>
          <a:bodyPr lIns="0" tIns="10160" rIns="0" bIns="0">
            <a:spAutoFit/>
          </a:bodyPr>
          <a:lstStyle/>
          <a:p>
            <a:pPr marL="12700" indent="341313">
              <a:lnSpc>
                <a:spcPct val="101000"/>
              </a:lnSpc>
              <a:spcBef>
                <a:spcPts val="75"/>
              </a:spcBef>
              <a:tabLst>
                <a:tab pos="1011238" algn="l"/>
                <a:tab pos="2417763" algn="l"/>
                <a:tab pos="3460750" algn="l"/>
                <a:tab pos="4308475" algn="l"/>
                <a:tab pos="5362575" algn="l"/>
                <a:tab pos="6057900" algn="l"/>
                <a:tab pos="7505700" algn="l"/>
              </a:tabLst>
            </a:pPr>
            <a:r>
              <a:rPr lang="ru-RU" sz="1300">
                <a:latin typeface="Cambria" pitchFamily="18" charset="0"/>
              </a:rPr>
              <a:t>Целью	муниципальной	программы	является	повышение	уровня	благоустройства	территорий города Глазова.</a:t>
            </a:r>
          </a:p>
        </p:txBody>
      </p:sp>
      <p:sp>
        <p:nvSpPr>
          <p:cNvPr id="58537" name="Rectangle 169"/>
          <p:cNvSpPr>
            <a:spLocks noChangeArrowheads="1"/>
          </p:cNvSpPr>
          <p:nvPr/>
        </p:nvSpPr>
        <p:spPr bwMode="auto">
          <a:xfrm>
            <a:off x="827088" y="260350"/>
            <a:ext cx="8101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Муниципальная программа</a:t>
            </a:r>
          </a:p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«Формирование современной городской среды»</a:t>
            </a:r>
          </a:p>
        </p:txBody>
      </p:sp>
      <p:pic>
        <p:nvPicPr>
          <p:cNvPr id="148510" name="Picture 30" descr="XXL_heigh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068638"/>
            <a:ext cx="8640763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83" name="Group 83"/>
          <p:cNvGraphicFramePr>
            <a:graphicFrameLocks noGrp="1"/>
          </p:cNvGraphicFramePr>
          <p:nvPr/>
        </p:nvGraphicFramePr>
        <p:xfrm>
          <a:off x="207963" y="1052513"/>
          <a:ext cx="8715375" cy="1772084"/>
        </p:xfrm>
        <a:graphic>
          <a:graphicData uri="http://schemas.openxmlformats.org/drawingml/2006/table">
            <a:tbl>
              <a:tblPr/>
              <a:tblGrid>
                <a:gridCol w="2840037"/>
                <a:gridCol w="1176338"/>
                <a:gridCol w="1174750"/>
                <a:gridCol w="1174750"/>
                <a:gridCol w="1174750"/>
                <a:gridCol w="1174750"/>
              </a:tblGrid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5514" marR="5514" marT="551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на 1 января 2023 года</a:t>
                      </a:r>
                    </a:p>
                  </a:txBody>
                  <a:tcPr marL="5514" marR="5514" marT="551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на 1 января 2024 года </a:t>
                      </a:r>
                    </a:p>
                  </a:txBody>
                  <a:tcPr marL="5514" marR="5514" marT="551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на 1 января 2025 года</a:t>
                      </a:r>
                    </a:p>
                  </a:txBody>
                  <a:tcPr marL="5514" marR="5514" marT="551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на 1 января 2026 года</a:t>
                      </a:r>
                    </a:p>
                  </a:txBody>
                  <a:tcPr marL="5514" marR="5514" marT="551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на 1 января 2027 года</a:t>
                      </a:r>
                    </a:p>
                  </a:txBody>
                  <a:tcPr marL="5514" marR="5514" marT="551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Верхний предел муниципального долга города Глазова</a:t>
                      </a:r>
                    </a:p>
                  </a:txBody>
                  <a:tcPr marL="49628" marR="5514" marT="551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B37A"/>
                        </a:gs>
                        <a:gs pos="14000">
                          <a:srgbClr val="FFB37A"/>
                        </a:gs>
                        <a:gs pos="100000">
                          <a:srgbClr val="EDFBD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375 558,39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B37A"/>
                        </a:gs>
                        <a:gs pos="14000">
                          <a:srgbClr val="FFB37A"/>
                        </a:gs>
                        <a:gs pos="100000">
                          <a:srgbClr val="EDFBD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430 558,39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B37A"/>
                        </a:gs>
                        <a:gs pos="14000">
                          <a:srgbClr val="FFB37A"/>
                        </a:gs>
                        <a:gs pos="100000">
                          <a:srgbClr val="EDFBD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490 558,39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B37A"/>
                        </a:gs>
                        <a:gs pos="14000">
                          <a:srgbClr val="FFB37A"/>
                        </a:gs>
                        <a:gs pos="100000">
                          <a:srgbClr val="EDFBD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550 558,39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B37A"/>
                        </a:gs>
                        <a:gs pos="14000">
                          <a:srgbClr val="FFB37A"/>
                        </a:gs>
                        <a:gs pos="100000">
                          <a:srgbClr val="EDFBD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605 558,39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B37A"/>
                        </a:gs>
                        <a:gs pos="14000">
                          <a:srgbClr val="FFB37A"/>
                        </a:gs>
                        <a:gs pos="100000">
                          <a:srgbClr val="EDFBDC"/>
                        </a:gs>
                      </a:gsLst>
                      <a:lin ang="5400000" scaled="1"/>
                    </a:gradFill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Предельный объем муниципального долга города Глазова</a:t>
                      </a:r>
                    </a:p>
                  </a:txBody>
                  <a:tcPr marL="49628" marR="5514" marT="551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FF5FD"/>
                        </a:gs>
                        <a:gs pos="53000">
                          <a:srgbClr val="DFF5FD"/>
                        </a:gs>
                        <a:gs pos="100000">
                          <a:srgbClr val="FFCCA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536 227,86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FF5FD"/>
                        </a:gs>
                        <a:gs pos="53000">
                          <a:srgbClr val="DFF5FD"/>
                        </a:gs>
                        <a:gs pos="100000">
                          <a:srgbClr val="FFCCA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667 448,57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FF5FD"/>
                        </a:gs>
                        <a:gs pos="53000">
                          <a:srgbClr val="DFF5FD"/>
                        </a:gs>
                        <a:gs pos="100000">
                          <a:srgbClr val="FFCCA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654 132,0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FF5FD"/>
                        </a:gs>
                        <a:gs pos="53000">
                          <a:srgbClr val="DFF5FD"/>
                        </a:gs>
                        <a:gs pos="100000">
                          <a:srgbClr val="FFCCA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679 535,60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FF5FD"/>
                        </a:gs>
                        <a:gs pos="53000">
                          <a:srgbClr val="DFF5FD"/>
                        </a:gs>
                        <a:gs pos="100000">
                          <a:srgbClr val="FFCCA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709 302,50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FF5FD"/>
                        </a:gs>
                        <a:gs pos="53000">
                          <a:srgbClr val="DFF5FD"/>
                        </a:gs>
                        <a:gs pos="100000">
                          <a:srgbClr val="FFCCA6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76884" name="Group 84"/>
          <p:cNvGraphicFramePr>
            <a:graphicFrameLocks noGrp="1"/>
          </p:cNvGraphicFramePr>
          <p:nvPr/>
        </p:nvGraphicFramePr>
        <p:xfrm>
          <a:off x="266700" y="3716338"/>
          <a:ext cx="8713788" cy="1835701"/>
        </p:xfrm>
        <a:graphic>
          <a:graphicData uri="http://schemas.openxmlformats.org/drawingml/2006/table">
            <a:tbl>
              <a:tblPr/>
              <a:tblGrid>
                <a:gridCol w="2838450"/>
                <a:gridCol w="1176338"/>
                <a:gridCol w="1174750"/>
                <a:gridCol w="1174750"/>
                <a:gridCol w="1174750"/>
                <a:gridCol w="1174750"/>
              </a:tblGrid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5514" marR="5514" marT="5514" marB="0" anchor="ctr" horzOverflow="overflow">
                    <a:lnL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на 1 января 2023 года</a:t>
                      </a:r>
                    </a:p>
                  </a:txBody>
                  <a:tcPr marL="5514" marR="5514" marT="5514" marB="0" anchor="ctr" horzOverflow="overflow">
                    <a:lnL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на 1 января 2024 года </a:t>
                      </a:r>
                    </a:p>
                  </a:txBody>
                  <a:tcPr marL="5514" marR="5514" marT="5514" marB="0" anchor="ctr" horzOverflow="overflow">
                    <a:lnL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на 1 января 2025 года</a:t>
                      </a:r>
                    </a:p>
                  </a:txBody>
                  <a:tcPr marL="5514" marR="5514" marT="5514" marB="0" anchor="ctr" horzOverflow="overflow">
                    <a:lnL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на 1 января 2026 года</a:t>
                      </a:r>
                    </a:p>
                  </a:txBody>
                  <a:tcPr marL="5514" marR="5514" marT="5514" marB="0" anchor="ctr" horzOverflow="overflow">
                    <a:lnL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на 1 января 2027 года</a:t>
                      </a:r>
                    </a:p>
                  </a:txBody>
                  <a:tcPr marL="5514" marR="5514" marT="5514" marB="0" anchor="ctr" horzOverflow="overflow">
                    <a:lnL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Бюджетные кредиты из бюджета УР</a:t>
                      </a:r>
                    </a:p>
                  </a:txBody>
                  <a:tcPr marL="49628" marR="5514" marT="551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FF5FD"/>
                        </a:gs>
                        <a:gs pos="31000">
                          <a:srgbClr val="DFF5FD"/>
                        </a:gs>
                        <a:gs pos="100000">
                          <a:srgbClr val="C8CDE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327 558,39</a:t>
                      </a:r>
                    </a:p>
                  </a:txBody>
                  <a:tcPr marL="5514" marR="5514" marT="551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FF5FD"/>
                        </a:gs>
                        <a:gs pos="31000">
                          <a:srgbClr val="DFF5FD"/>
                        </a:gs>
                        <a:gs pos="100000">
                          <a:srgbClr val="C8CDE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317 558,39</a:t>
                      </a:r>
                    </a:p>
                  </a:txBody>
                  <a:tcPr marL="5514" marR="5514" marT="551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FF5FD"/>
                        </a:gs>
                        <a:gs pos="31000">
                          <a:srgbClr val="DFF5FD"/>
                        </a:gs>
                        <a:gs pos="100000">
                          <a:srgbClr val="C8CDE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287 558,39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FF5FD"/>
                        </a:gs>
                        <a:gs pos="31000">
                          <a:srgbClr val="DFF5FD"/>
                        </a:gs>
                        <a:gs pos="100000">
                          <a:srgbClr val="C8CDE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215 668,80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FF5FD"/>
                        </a:gs>
                        <a:gs pos="31000">
                          <a:srgbClr val="DFF5FD"/>
                        </a:gs>
                        <a:gs pos="100000">
                          <a:srgbClr val="C8CDE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143 779,21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FF5FD"/>
                        </a:gs>
                        <a:gs pos="31000">
                          <a:srgbClr val="DFF5FD"/>
                        </a:gs>
                        <a:gs pos="100000">
                          <a:srgbClr val="C8CDE5"/>
                        </a:gs>
                      </a:gsLst>
                      <a:lin ang="5400000" scaled="1"/>
                    </a:gra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Кредиты, полученные в кредитных организациях</a:t>
                      </a:r>
                    </a:p>
                  </a:txBody>
                  <a:tcPr marL="49628" marR="5514" marT="551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EBFA"/>
                        </a:gs>
                        <a:gs pos="31000">
                          <a:srgbClr val="BFEBFA"/>
                        </a:gs>
                        <a:gs pos="100000">
                          <a:srgbClr val="C8CDE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48 000,00</a:t>
                      </a:r>
                    </a:p>
                  </a:txBody>
                  <a:tcPr marL="5514" marR="5514" marT="551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EBFA"/>
                        </a:gs>
                        <a:gs pos="31000">
                          <a:srgbClr val="BFEBFA"/>
                        </a:gs>
                        <a:gs pos="100000">
                          <a:srgbClr val="C8CDE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113 000,00</a:t>
                      </a:r>
                    </a:p>
                  </a:txBody>
                  <a:tcPr marL="5514" marR="5514" marT="551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EBFA"/>
                        </a:gs>
                        <a:gs pos="31000">
                          <a:srgbClr val="BFEBFA"/>
                        </a:gs>
                        <a:gs pos="100000">
                          <a:srgbClr val="C8CDE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203 000,00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EBFA"/>
                        </a:gs>
                        <a:gs pos="31000">
                          <a:srgbClr val="BFEBFA"/>
                        </a:gs>
                        <a:gs pos="100000">
                          <a:srgbClr val="C8CDE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334 889,59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EBFA"/>
                        </a:gs>
                        <a:gs pos="31000">
                          <a:srgbClr val="BFEBFA"/>
                        </a:gs>
                        <a:gs pos="100000">
                          <a:srgbClr val="C8CDE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461 779,18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FEBFA"/>
                        </a:gs>
                        <a:gs pos="31000">
                          <a:srgbClr val="BFEBFA"/>
                        </a:gs>
                        <a:gs pos="100000">
                          <a:srgbClr val="C8CDE5"/>
                        </a:gs>
                      </a:gsLst>
                      <a:lin ang="5400000" scaled="1"/>
                    </a:gradFill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Муниципальный долг города Глазова</a:t>
                      </a:r>
                    </a:p>
                  </a:txBody>
                  <a:tcPr marL="49628" marR="5514" marT="551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EE0F8"/>
                        </a:gs>
                        <a:gs pos="10001">
                          <a:srgbClr val="9EE0F8"/>
                        </a:gs>
                        <a:gs pos="100000">
                          <a:srgbClr val="FFE6D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375 558,39</a:t>
                      </a:r>
                    </a:p>
                  </a:txBody>
                  <a:tcPr marL="5514" marR="5514" marT="551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EE0F8"/>
                        </a:gs>
                        <a:gs pos="10001">
                          <a:srgbClr val="9EE0F8"/>
                        </a:gs>
                        <a:gs pos="100000">
                          <a:srgbClr val="FFE6D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430 558,39</a:t>
                      </a:r>
                    </a:p>
                  </a:txBody>
                  <a:tcPr marL="5514" marR="5514" marT="551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EE0F8"/>
                        </a:gs>
                        <a:gs pos="10001">
                          <a:srgbClr val="9EE0F8"/>
                        </a:gs>
                        <a:gs pos="100000">
                          <a:srgbClr val="FFE6D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490 558,39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EE0F8"/>
                        </a:gs>
                        <a:gs pos="10001">
                          <a:srgbClr val="9EE0F8"/>
                        </a:gs>
                        <a:gs pos="100000">
                          <a:srgbClr val="FFE6D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550 558,39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EE0F8"/>
                        </a:gs>
                        <a:gs pos="10001">
                          <a:srgbClr val="9EE0F8"/>
                        </a:gs>
                        <a:gs pos="100000">
                          <a:srgbClr val="FFE6D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605 558,39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EE0F8"/>
                        </a:gs>
                        <a:gs pos="10001">
                          <a:srgbClr val="9EE0F8"/>
                        </a:gs>
                        <a:gs pos="100000">
                          <a:srgbClr val="FFE6D3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6875" name="Заголовок 1"/>
          <p:cNvSpPr>
            <a:spLocks/>
          </p:cNvSpPr>
          <p:nvPr/>
        </p:nvSpPr>
        <p:spPr bwMode="auto">
          <a:xfrm>
            <a:off x="8191500" y="800100"/>
            <a:ext cx="720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76876" name="Заголовок 1"/>
          <p:cNvSpPr>
            <a:spLocks/>
          </p:cNvSpPr>
          <p:nvPr/>
        </p:nvSpPr>
        <p:spPr bwMode="auto">
          <a:xfrm>
            <a:off x="8174038" y="3487738"/>
            <a:ext cx="7556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76877" name="Picture 105" descr="C:\Users\Sony\Desktop\Герб Глазова.jpg"/>
          <p:cNvPicPr>
            <a:picLocks noChangeAspect="1" noChangeArrowheads="1"/>
          </p:cNvPicPr>
          <p:nvPr/>
        </p:nvPicPr>
        <p:blipFill>
          <a:blip r:embed="rId3"/>
          <a:srcRect b="9000"/>
          <a:stretch>
            <a:fillRect/>
          </a:stretch>
        </p:blipFill>
        <p:spPr bwMode="auto">
          <a:xfrm>
            <a:off x="0" y="0"/>
            <a:ext cx="6445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0825" y="5837238"/>
            <a:ext cx="8785225" cy="1033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		                                                 </a:t>
            </a:r>
          </a:p>
          <a:p>
            <a:pPr algn="just">
              <a:defRPr/>
            </a:pPr>
            <a:r>
              <a:rPr lang="ru-RU" sz="1400" dirty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Муниципальные заимствования являются одним из основных источников финансирования дефицита местного бюджета. Несмотря на наращивание муниципальных заимствований, долговая нагрузка на местный бюджет будет оставаться в пределах, позволяющих своевременно и в полном объеме выполнять обязательства по погашению и обслуживанию муниципального долга муниципального образования «Город Глазова»</a:t>
            </a:r>
          </a:p>
          <a:p>
            <a:pPr algn="ctr">
              <a:defRPr/>
            </a:pPr>
            <a:endParaRPr lang="ru-RU" dirty="0">
              <a:solidFill>
                <a:prstClr val="black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687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1113" y="98425"/>
            <a:ext cx="12620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537" name="Rectangle 169"/>
          <p:cNvSpPr>
            <a:spLocks noChangeArrowheads="1"/>
          </p:cNvSpPr>
          <p:nvPr/>
        </p:nvSpPr>
        <p:spPr bwMode="auto">
          <a:xfrm>
            <a:off x="1042988" y="33337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Муниципальный долг города Глазова</a:t>
            </a:r>
          </a:p>
        </p:txBody>
      </p:sp>
      <p:sp>
        <p:nvSpPr>
          <p:cNvPr id="3" name="Rectangle 169"/>
          <p:cNvSpPr>
            <a:spLocks noChangeArrowheads="1"/>
          </p:cNvSpPr>
          <p:nvPr/>
        </p:nvSpPr>
        <p:spPr bwMode="auto">
          <a:xfrm>
            <a:off x="1403350" y="3068638"/>
            <a:ext cx="655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Структура муниципального долга города Глазова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13" name="Заголовок 1"/>
          <p:cNvSpPr>
            <a:spLocks/>
          </p:cNvSpPr>
          <p:nvPr/>
        </p:nvSpPr>
        <p:spPr bwMode="auto">
          <a:xfrm>
            <a:off x="8191500" y="800100"/>
            <a:ext cx="720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114" name="Picture 105" descr="C:\Users\Sony\Desktop\Герб Глазова.jpg"/>
          <p:cNvPicPr>
            <a:picLocks noChangeAspect="1" noChangeArrowheads="1"/>
          </p:cNvPicPr>
          <p:nvPr/>
        </p:nvPicPr>
        <p:blipFill>
          <a:blip r:embed="rId4"/>
          <a:srcRect b="9000"/>
          <a:stretch>
            <a:fillRect/>
          </a:stretch>
        </p:blipFill>
        <p:spPr bwMode="auto">
          <a:xfrm>
            <a:off x="0" y="0"/>
            <a:ext cx="6445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537" name="Rectangle 169"/>
          <p:cNvSpPr>
            <a:spLocks noChangeArrowheads="1"/>
          </p:cNvSpPr>
          <p:nvPr/>
        </p:nvSpPr>
        <p:spPr bwMode="auto">
          <a:xfrm>
            <a:off x="900113" y="260350"/>
            <a:ext cx="8101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Структура муниципального долга города Глазова, тыс.руб.</a:t>
            </a:r>
          </a:p>
        </p:txBody>
      </p:sp>
      <p:graphicFrame>
        <p:nvGraphicFramePr>
          <p:cNvPr id="89112" name="Object 24"/>
          <p:cNvGraphicFramePr>
            <a:graphicFrameLocks noChangeAspect="1"/>
          </p:cNvGraphicFramePr>
          <p:nvPr/>
        </p:nvGraphicFramePr>
        <p:xfrm>
          <a:off x="147638" y="1143000"/>
          <a:ext cx="8848725" cy="502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6" name="Диаграмма" r:id="rId5" imgW="8848745" imgH="4571910" progId="Excel.Chart.8">
                  <p:embed/>
                </p:oleObj>
              </mc:Choice>
              <mc:Fallback>
                <p:oleObj name="Диаграмма" r:id="rId5" imgW="8848745" imgH="4571910" progId="Excel.Chart.8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1143000"/>
                        <a:ext cx="8848725" cy="502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05" descr="C:\Users\Sony\Desktop\Герб Глазова.jpg"/>
          <p:cNvPicPr>
            <a:picLocks noChangeAspect="1" noChangeArrowheads="1"/>
          </p:cNvPicPr>
          <p:nvPr/>
        </p:nvPicPr>
        <p:blipFill>
          <a:blip r:embed="rId2"/>
          <a:srcRect b="9000"/>
          <a:stretch>
            <a:fillRect/>
          </a:stretch>
        </p:blipFill>
        <p:spPr bwMode="auto">
          <a:xfrm>
            <a:off x="0" y="0"/>
            <a:ext cx="6445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8757358"/>
              </p:ext>
            </p:extLst>
          </p:nvPr>
        </p:nvGraphicFramePr>
        <p:xfrm>
          <a:off x="539552" y="1116504"/>
          <a:ext cx="8457901" cy="4624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44525" y="5589588"/>
            <a:ext cx="8320088" cy="10795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Проект бюджета </a:t>
            </a:r>
            <a:r>
              <a:rPr lang="ru-RU" sz="1100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города Глазова </a:t>
            </a:r>
            <a:r>
              <a:rPr lang="ru-RU" sz="110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на 2024 год и на плановый период 2025 и 2026 годов сформирован в соответствии с требованиями Бюджетного кодекса Российской Федерации, Положения о бюджетном процессе в городе Глазове, Порядка составления проекта бюджета города Глазова на очередной финансовый год и плановый период, иных нормативных правовых актов, регламентирующих процесс составления, рассмотрения и утверждения местного бюджета, действующих на момент составления проекта бюджета города Глазова на 2024 год и на плановый период 2025 и 2026 годов </a:t>
            </a:r>
          </a:p>
        </p:txBody>
      </p:sp>
      <p:grpSp>
        <p:nvGrpSpPr>
          <p:cNvPr id="40965" name="object 17"/>
          <p:cNvGrpSpPr>
            <a:grpSpLocks/>
          </p:cNvGrpSpPr>
          <p:nvPr/>
        </p:nvGrpSpPr>
        <p:grpSpPr bwMode="auto">
          <a:xfrm>
            <a:off x="1547813" y="3860800"/>
            <a:ext cx="6408737" cy="1584325"/>
            <a:chOff x="2441353" y="3274314"/>
            <a:chExt cx="6415805" cy="1620000"/>
          </a:xfrm>
        </p:grpSpPr>
        <p:pic>
          <p:nvPicPr>
            <p:cNvPr id="40966" name="object 1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41353" y="3274314"/>
              <a:ext cx="1939512" cy="16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7" name="object 2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754104" y="3274314"/>
              <a:ext cx="1939512" cy="16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8" name="object 2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917646" y="3274314"/>
              <a:ext cx="1939512" cy="16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942" name="Rectangle 6"/>
          <p:cNvSpPr>
            <a:spLocks/>
          </p:cNvSpPr>
          <p:nvPr/>
        </p:nvSpPr>
        <p:spPr bwMode="auto">
          <a:xfrm>
            <a:off x="1619250" y="188913"/>
            <a:ext cx="65119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b="1">
                <a:latin typeface="Cambria" pitchFamily="18" charset="0"/>
              </a:rPr>
              <a:t>      </a:t>
            </a:r>
            <a:r>
              <a:rPr lang="ru-RU" sz="1900" b="1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Основы составления проекта бюджета города на 2024 год и на плановый период 2025 и 2026 годов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object 2"/>
          <p:cNvSpPr>
            <a:spLocks noChangeArrowheads="1"/>
          </p:cNvSpPr>
          <p:nvPr/>
        </p:nvSpPr>
        <p:spPr bwMode="auto">
          <a:xfrm>
            <a:off x="714375" y="1485900"/>
            <a:ext cx="7615238" cy="2444750"/>
          </a:xfrm>
          <a:custGeom>
            <a:avLst/>
            <a:gdLst>
              <a:gd name="T0" fmla="*/ 0 w 7614284"/>
              <a:gd name="T1" fmla="*/ 0 h 2444750"/>
              <a:gd name="T2" fmla="*/ 7614284 w 7614284"/>
              <a:gd name="T3" fmla="*/ 2444750 h 2444750"/>
            </a:gdLst>
            <a:ahLst/>
            <a:cxnLst/>
            <a:rect l="T0" t="T1" r="T2" b="T3"/>
            <a:pathLst>
              <a:path w="7614284" h="2444750">
                <a:moveTo>
                  <a:pt x="42671" y="204215"/>
                </a:moveTo>
                <a:lnTo>
                  <a:pt x="48065" y="157394"/>
                </a:lnTo>
                <a:lnTo>
                  <a:pt x="63428" y="114411"/>
                </a:lnTo>
                <a:lnTo>
                  <a:pt x="87534" y="76493"/>
                </a:lnTo>
                <a:lnTo>
                  <a:pt x="119159" y="44866"/>
                </a:lnTo>
                <a:lnTo>
                  <a:pt x="157077" y="20758"/>
                </a:lnTo>
                <a:lnTo>
                  <a:pt x="200062" y="5393"/>
                </a:lnTo>
                <a:lnTo>
                  <a:pt x="246887" y="0"/>
                </a:lnTo>
                <a:lnTo>
                  <a:pt x="7409688" y="0"/>
                </a:lnTo>
                <a:lnTo>
                  <a:pt x="7456509" y="5393"/>
                </a:lnTo>
                <a:lnTo>
                  <a:pt x="7499492" y="20758"/>
                </a:lnTo>
                <a:lnTo>
                  <a:pt x="7537410" y="44866"/>
                </a:lnTo>
                <a:lnTo>
                  <a:pt x="7569037" y="76493"/>
                </a:lnTo>
                <a:lnTo>
                  <a:pt x="7593145" y="114411"/>
                </a:lnTo>
                <a:lnTo>
                  <a:pt x="7608510" y="157394"/>
                </a:lnTo>
                <a:lnTo>
                  <a:pt x="7613904" y="204215"/>
                </a:lnTo>
                <a:lnTo>
                  <a:pt x="7613904" y="1021079"/>
                </a:lnTo>
                <a:lnTo>
                  <a:pt x="7608510" y="1067901"/>
                </a:lnTo>
                <a:lnTo>
                  <a:pt x="7593145" y="1110884"/>
                </a:lnTo>
                <a:lnTo>
                  <a:pt x="7569037" y="1148802"/>
                </a:lnTo>
                <a:lnTo>
                  <a:pt x="7537410" y="1180429"/>
                </a:lnTo>
                <a:lnTo>
                  <a:pt x="7499492" y="1204537"/>
                </a:lnTo>
                <a:lnTo>
                  <a:pt x="7456509" y="1219902"/>
                </a:lnTo>
                <a:lnTo>
                  <a:pt x="7409688" y="1225296"/>
                </a:lnTo>
                <a:lnTo>
                  <a:pt x="246887" y="1225296"/>
                </a:lnTo>
                <a:lnTo>
                  <a:pt x="200062" y="1219902"/>
                </a:lnTo>
                <a:lnTo>
                  <a:pt x="157077" y="1204537"/>
                </a:lnTo>
                <a:lnTo>
                  <a:pt x="119159" y="1180429"/>
                </a:lnTo>
                <a:lnTo>
                  <a:pt x="87534" y="1148802"/>
                </a:lnTo>
                <a:lnTo>
                  <a:pt x="63428" y="1110884"/>
                </a:lnTo>
                <a:lnTo>
                  <a:pt x="48065" y="1067901"/>
                </a:lnTo>
                <a:lnTo>
                  <a:pt x="42671" y="1021079"/>
                </a:lnTo>
                <a:lnTo>
                  <a:pt x="42671" y="204215"/>
                </a:lnTo>
                <a:close/>
              </a:path>
              <a:path w="7614284" h="2444750">
                <a:moveTo>
                  <a:pt x="0" y="1669796"/>
                </a:moveTo>
                <a:lnTo>
                  <a:pt x="7898" y="1620812"/>
                </a:lnTo>
                <a:lnTo>
                  <a:pt x="29893" y="1578278"/>
                </a:lnTo>
                <a:lnTo>
                  <a:pt x="63433" y="1544742"/>
                </a:lnTo>
                <a:lnTo>
                  <a:pt x="105966" y="1522752"/>
                </a:lnTo>
                <a:lnTo>
                  <a:pt x="154940" y="1514855"/>
                </a:lnTo>
                <a:lnTo>
                  <a:pt x="7419340" y="1514855"/>
                </a:lnTo>
                <a:lnTo>
                  <a:pt x="7468323" y="1522752"/>
                </a:lnTo>
                <a:lnTo>
                  <a:pt x="7510857" y="1544742"/>
                </a:lnTo>
                <a:lnTo>
                  <a:pt x="7544393" y="1578278"/>
                </a:lnTo>
                <a:lnTo>
                  <a:pt x="7566383" y="1620812"/>
                </a:lnTo>
                <a:lnTo>
                  <a:pt x="7574280" y="1669796"/>
                </a:lnTo>
                <a:lnTo>
                  <a:pt x="7574280" y="2289556"/>
                </a:lnTo>
                <a:lnTo>
                  <a:pt x="7566383" y="2338539"/>
                </a:lnTo>
                <a:lnTo>
                  <a:pt x="7544393" y="2381073"/>
                </a:lnTo>
                <a:lnTo>
                  <a:pt x="7510857" y="2414609"/>
                </a:lnTo>
                <a:lnTo>
                  <a:pt x="7468323" y="2436599"/>
                </a:lnTo>
                <a:lnTo>
                  <a:pt x="7419340" y="2444496"/>
                </a:lnTo>
                <a:lnTo>
                  <a:pt x="154940" y="2444496"/>
                </a:lnTo>
                <a:lnTo>
                  <a:pt x="105966" y="2436599"/>
                </a:lnTo>
                <a:lnTo>
                  <a:pt x="63433" y="2414609"/>
                </a:lnTo>
                <a:lnTo>
                  <a:pt x="29893" y="2381073"/>
                </a:lnTo>
                <a:lnTo>
                  <a:pt x="7898" y="2338539"/>
                </a:lnTo>
                <a:lnTo>
                  <a:pt x="0" y="2289556"/>
                </a:lnTo>
                <a:lnTo>
                  <a:pt x="0" y="1669796"/>
                </a:lnTo>
                <a:close/>
              </a:path>
            </a:pathLst>
          </a:custGeom>
          <a:noFill/>
          <a:ln w="15240">
            <a:solidFill>
              <a:srgbClr val="1C2B6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9507" name="object 3"/>
          <p:cNvSpPr>
            <a:spLocks noChangeArrowheads="1"/>
          </p:cNvSpPr>
          <p:nvPr/>
        </p:nvSpPr>
        <p:spPr bwMode="auto">
          <a:xfrm>
            <a:off x="714375" y="4143375"/>
            <a:ext cx="7573963" cy="1643063"/>
          </a:xfrm>
          <a:custGeom>
            <a:avLst/>
            <a:gdLst>
              <a:gd name="T0" fmla="*/ 0 w 7574280"/>
              <a:gd name="T1" fmla="*/ 0 h 1643379"/>
              <a:gd name="T2" fmla="*/ 7574280 w 7574280"/>
              <a:gd name="T3" fmla="*/ 1643379 h 1643379"/>
            </a:gdLst>
            <a:ahLst/>
            <a:cxnLst/>
            <a:rect l="T0" t="T1" r="T2" b="T3"/>
            <a:pathLst>
              <a:path w="7574280" h="1643379">
                <a:moveTo>
                  <a:pt x="0" y="273812"/>
                </a:moveTo>
                <a:lnTo>
                  <a:pt x="4411" y="224584"/>
                </a:lnTo>
                <a:lnTo>
                  <a:pt x="17130" y="178256"/>
                </a:lnTo>
                <a:lnTo>
                  <a:pt x="37384" y="135598"/>
                </a:lnTo>
                <a:lnTo>
                  <a:pt x="64398" y="97384"/>
                </a:lnTo>
                <a:lnTo>
                  <a:pt x="97399" y="64385"/>
                </a:lnTo>
                <a:lnTo>
                  <a:pt x="135615" y="37375"/>
                </a:lnTo>
                <a:lnTo>
                  <a:pt x="178271" y="17126"/>
                </a:lnTo>
                <a:lnTo>
                  <a:pt x="224594" y="4410"/>
                </a:lnTo>
                <a:lnTo>
                  <a:pt x="273812" y="0"/>
                </a:lnTo>
                <a:lnTo>
                  <a:pt x="7300468" y="0"/>
                </a:lnTo>
                <a:lnTo>
                  <a:pt x="7349695" y="4410"/>
                </a:lnTo>
                <a:lnTo>
                  <a:pt x="7396023" y="17126"/>
                </a:lnTo>
                <a:lnTo>
                  <a:pt x="7438681" y="37375"/>
                </a:lnTo>
                <a:lnTo>
                  <a:pt x="7476895" y="64385"/>
                </a:lnTo>
                <a:lnTo>
                  <a:pt x="7509894" y="97384"/>
                </a:lnTo>
                <a:lnTo>
                  <a:pt x="7536904" y="135598"/>
                </a:lnTo>
                <a:lnTo>
                  <a:pt x="7557153" y="178256"/>
                </a:lnTo>
                <a:lnTo>
                  <a:pt x="7569869" y="224584"/>
                </a:lnTo>
                <a:lnTo>
                  <a:pt x="7574280" y="273812"/>
                </a:lnTo>
                <a:lnTo>
                  <a:pt x="7574280" y="1369060"/>
                </a:lnTo>
                <a:lnTo>
                  <a:pt x="7569869" y="1418277"/>
                </a:lnTo>
                <a:lnTo>
                  <a:pt x="7557153" y="1464600"/>
                </a:lnTo>
                <a:lnTo>
                  <a:pt x="7536904" y="1507256"/>
                </a:lnTo>
                <a:lnTo>
                  <a:pt x="7509894" y="1545472"/>
                </a:lnTo>
                <a:lnTo>
                  <a:pt x="7476895" y="1578473"/>
                </a:lnTo>
                <a:lnTo>
                  <a:pt x="7438681" y="1605487"/>
                </a:lnTo>
                <a:lnTo>
                  <a:pt x="7396023" y="1625741"/>
                </a:lnTo>
                <a:lnTo>
                  <a:pt x="7349695" y="1638460"/>
                </a:lnTo>
                <a:lnTo>
                  <a:pt x="7300468" y="1642872"/>
                </a:lnTo>
                <a:lnTo>
                  <a:pt x="273812" y="1642872"/>
                </a:lnTo>
                <a:lnTo>
                  <a:pt x="224594" y="1638460"/>
                </a:lnTo>
                <a:lnTo>
                  <a:pt x="178271" y="1625741"/>
                </a:lnTo>
                <a:lnTo>
                  <a:pt x="135615" y="1605487"/>
                </a:lnTo>
                <a:lnTo>
                  <a:pt x="97399" y="1578473"/>
                </a:lnTo>
                <a:lnTo>
                  <a:pt x="64398" y="1545472"/>
                </a:lnTo>
                <a:lnTo>
                  <a:pt x="37384" y="1507256"/>
                </a:lnTo>
                <a:lnTo>
                  <a:pt x="17130" y="1464600"/>
                </a:lnTo>
                <a:lnTo>
                  <a:pt x="4411" y="1418277"/>
                </a:lnTo>
                <a:lnTo>
                  <a:pt x="0" y="1369060"/>
                </a:lnTo>
                <a:lnTo>
                  <a:pt x="0" y="273812"/>
                </a:lnTo>
                <a:close/>
              </a:path>
            </a:pathLst>
          </a:custGeom>
          <a:noFill/>
          <a:ln w="15240">
            <a:solidFill>
              <a:srgbClr val="1C2B6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7088" y="1408113"/>
            <a:ext cx="7416800" cy="43465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57150" indent="3175" algn="ctr">
              <a:lnSpc>
                <a:spcPct val="150000"/>
              </a:lnSpc>
              <a:spcBef>
                <a:spcPts val="100"/>
              </a:spcBef>
            </a:pPr>
            <a:r>
              <a:rPr lang="ru-RU" b="1">
                <a:solidFill>
                  <a:srgbClr val="0D0D0D"/>
                </a:solidFill>
                <a:latin typeface="Cambria" pitchFamily="18" charset="0"/>
              </a:rPr>
              <a:t>Бюджет города Глазова для граждан на 2024 год и на  плановый период 2025 и 2026 годов подготовлен Управлением  финансов Администрации города Глазова</a:t>
            </a:r>
            <a:endParaRPr lang="ru-RU">
              <a:latin typeface="Cambria" pitchFamily="18" charset="0"/>
            </a:endParaRPr>
          </a:p>
          <a:p>
            <a:pPr marL="57150" indent="3175"/>
            <a:endParaRPr lang="ru-RU" sz="2100">
              <a:latin typeface="Cambria" pitchFamily="18" charset="0"/>
            </a:endParaRPr>
          </a:p>
          <a:p>
            <a:pPr marL="57150" indent="3175" algn="ctr">
              <a:spcBef>
                <a:spcPts val="1300"/>
              </a:spcBef>
            </a:pPr>
            <a:r>
              <a:rPr lang="ru-RU" b="1">
                <a:solidFill>
                  <a:srgbClr val="0D0D0D"/>
                </a:solidFill>
                <a:latin typeface="Cambria" pitchFamily="18" charset="0"/>
              </a:rPr>
              <a:t>427620, Удмуртская Республика, г. Глазов, ул. Динамо, д.6, к. 215</a:t>
            </a:r>
            <a:endParaRPr lang="ru-RU">
              <a:latin typeface="Cambria" pitchFamily="18" charset="0"/>
            </a:endParaRPr>
          </a:p>
          <a:p>
            <a:pPr marL="57150" indent="3175" algn="ctr">
              <a:spcBef>
                <a:spcPts val="1088"/>
              </a:spcBef>
            </a:pPr>
            <a:r>
              <a:rPr lang="ru-RU" b="1">
                <a:solidFill>
                  <a:srgbClr val="0D0D0D"/>
                </a:solidFill>
                <a:latin typeface="Cambria" pitchFamily="18" charset="0"/>
              </a:rPr>
              <a:t>E-mail: </a:t>
            </a:r>
            <a:r>
              <a:rPr lang="ru-RU" b="1" u="sng">
                <a:solidFill>
                  <a:srgbClr val="0D0D0D"/>
                </a:solidFill>
                <a:latin typeface="Cambria" pitchFamily="18" charset="0"/>
                <a:hlinkClick r:id="rId2"/>
              </a:rPr>
              <a:t>gorfo-glazov@yandex.ru</a:t>
            </a:r>
            <a:r>
              <a:rPr lang="ru-RU" b="1">
                <a:solidFill>
                  <a:srgbClr val="0D0D0D"/>
                </a:solidFill>
                <a:latin typeface="Cambria" pitchFamily="18" charset="0"/>
                <a:hlinkClick r:id="rId2"/>
              </a:rPr>
              <a:t> </a:t>
            </a:r>
            <a:r>
              <a:rPr lang="ru-RU" b="1">
                <a:solidFill>
                  <a:srgbClr val="0D0D0D"/>
                </a:solidFill>
                <a:latin typeface="Cambria" pitchFamily="18" charset="0"/>
              </a:rPr>
              <a:t>, тел (факс): 8 (34141) 2-57-91</a:t>
            </a:r>
            <a:endParaRPr lang="ru-RU">
              <a:latin typeface="Cambria" pitchFamily="18" charset="0"/>
            </a:endParaRPr>
          </a:p>
          <a:p>
            <a:pPr marL="57150" indent="3175"/>
            <a:endParaRPr lang="ru-RU" sz="2700">
              <a:latin typeface="Cambria" pitchFamily="18" charset="0"/>
            </a:endParaRPr>
          </a:p>
          <a:p>
            <a:pPr marL="57150" indent="3175" algn="ctr"/>
            <a:r>
              <a:rPr lang="ru-RU" b="1">
                <a:solidFill>
                  <a:srgbClr val="0D0D0D"/>
                </a:solidFill>
                <a:latin typeface="Cambria" pitchFamily="18" charset="0"/>
              </a:rPr>
              <a:t>График работы Управления финансов города Глазова:</a:t>
            </a:r>
            <a:endParaRPr lang="ru-RU">
              <a:latin typeface="Cambria" pitchFamily="18" charset="0"/>
            </a:endParaRPr>
          </a:p>
          <a:p>
            <a:pPr marL="57150" indent="3175" algn="ctr">
              <a:spcBef>
                <a:spcPts val="1075"/>
              </a:spcBef>
            </a:pPr>
            <a:r>
              <a:rPr lang="ru-RU" b="1">
                <a:solidFill>
                  <a:srgbClr val="0D0D0D"/>
                </a:solidFill>
                <a:latin typeface="Cambria" pitchFamily="18" charset="0"/>
              </a:rPr>
              <a:t>С понедельника по пятницу с 8-00 до 17-00;</a:t>
            </a:r>
            <a:endParaRPr lang="ru-RU">
              <a:latin typeface="Cambria" pitchFamily="18" charset="0"/>
            </a:endParaRPr>
          </a:p>
          <a:p>
            <a:pPr marL="57150" indent="3175" algn="ctr">
              <a:lnSpc>
                <a:spcPct val="150000"/>
              </a:lnSpc>
            </a:pPr>
            <a:r>
              <a:rPr lang="ru-RU" b="1">
                <a:solidFill>
                  <a:srgbClr val="0D0D0D"/>
                </a:solidFill>
                <a:latin typeface="Cambria" pitchFamily="18" charset="0"/>
              </a:rPr>
              <a:t>суббота, воскресенье выходной;  </a:t>
            </a:r>
          </a:p>
          <a:p>
            <a:pPr marL="57150" indent="3175" algn="ctr">
              <a:lnSpc>
                <a:spcPct val="150000"/>
              </a:lnSpc>
            </a:pPr>
            <a:r>
              <a:rPr lang="ru-RU" b="1">
                <a:solidFill>
                  <a:srgbClr val="0D0D0D"/>
                </a:solidFill>
                <a:latin typeface="Cambria" pitchFamily="18" charset="0"/>
              </a:rPr>
              <a:t>Обеденный перерыв с 12-00 до 13-00</a:t>
            </a:r>
            <a:endParaRPr lang="ru-RU">
              <a:latin typeface="Cambria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2771775" y="620713"/>
            <a:ext cx="3392488" cy="331787"/>
          </a:xfrm>
        </p:spPr>
        <p:txBody>
          <a:bodyPr wrap="square" lIns="0" tIns="11430" rIns="0" bIns="0" numCol="1" compatLnSpc="1">
            <a:prstTxWarp prst="textNoShape">
              <a:avLst/>
            </a:prstTxWarp>
            <a:spAutoFit/>
          </a:bodyPr>
          <a:lstStyle/>
          <a:p>
            <a:pPr marL="12700" indent="0" eaLnBrk="1" hangingPunct="1">
              <a:spcBef>
                <a:spcPts val="88"/>
              </a:spcBef>
              <a:buFont typeface="Georgia" pitchFamily="18" charset="0"/>
              <a:buNone/>
            </a:pPr>
            <a:r>
              <a:rPr lang="ru-RU" sz="2100" smtClean="0">
                <a:solidFill>
                  <a:schemeClr val="tx1"/>
                </a:solidFill>
                <a:effectLst/>
                <a:latin typeface="Cambria" pitchFamily="18" charset="0"/>
              </a:rPr>
              <a:t>Контактная информация</a:t>
            </a:r>
          </a:p>
        </p:txBody>
      </p:sp>
      <p:pic>
        <p:nvPicPr>
          <p:cNvPr id="149510" name="object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461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3" name="object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8" y="1000125"/>
            <a:ext cx="17129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55588" y="974725"/>
          <a:ext cx="1738312" cy="5595939"/>
        </p:xfrm>
        <a:graphic>
          <a:graphicData uri="http://schemas.openxmlformats.org/drawingml/2006/table">
            <a:tbl>
              <a:tblPr/>
              <a:tblGrid>
                <a:gridCol w="1738312"/>
              </a:tblGrid>
              <a:tr h="104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374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4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4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047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8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3047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047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047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4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374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4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4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4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374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4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49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047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9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3047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047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047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047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4954" name="object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073275"/>
            <a:ext cx="17145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55" name="object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359275"/>
            <a:ext cx="17145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56" name="object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5502275"/>
            <a:ext cx="17145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57" name="object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3216275"/>
            <a:ext cx="17145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58" name="object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64293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4959" name="object 12"/>
          <p:cNvGrpSpPr>
            <a:grpSpLocks/>
          </p:cNvGrpSpPr>
          <p:nvPr/>
        </p:nvGrpSpPr>
        <p:grpSpPr bwMode="auto">
          <a:xfrm>
            <a:off x="2405063" y="993775"/>
            <a:ext cx="6261100" cy="512763"/>
            <a:chOff x="2404872" y="993647"/>
            <a:chExt cx="6261100" cy="512445"/>
          </a:xfrm>
        </p:grpSpPr>
        <p:sp>
          <p:nvSpPr>
            <p:cNvPr id="124960" name="object 13"/>
            <p:cNvSpPr>
              <a:spLocks noChangeArrowheads="1"/>
            </p:cNvSpPr>
            <p:nvPr/>
          </p:nvSpPr>
          <p:spPr bwMode="auto">
            <a:xfrm>
              <a:off x="2410968" y="999743"/>
              <a:ext cx="6248400" cy="500380"/>
            </a:xfrm>
            <a:custGeom>
              <a:avLst/>
              <a:gdLst>
                <a:gd name="T0" fmla="*/ 0 w 6248400"/>
                <a:gd name="T1" fmla="*/ 0 h 500380"/>
                <a:gd name="T2" fmla="*/ 6248400 w 6248400"/>
                <a:gd name="T3" fmla="*/ 500380 h 500380"/>
              </a:gdLst>
              <a:ahLst/>
              <a:cxnLst/>
              <a:rect l="T0" t="T1" r="T2" b="T3"/>
              <a:pathLst>
                <a:path w="6248400" h="500380">
                  <a:moveTo>
                    <a:pt x="6165087" y="0"/>
                  </a:moveTo>
                  <a:lnTo>
                    <a:pt x="83312" y="0"/>
                  </a:lnTo>
                  <a:lnTo>
                    <a:pt x="50899" y="6552"/>
                  </a:lnTo>
                  <a:lnTo>
                    <a:pt x="24415" y="24415"/>
                  </a:lnTo>
                  <a:lnTo>
                    <a:pt x="6552" y="50899"/>
                  </a:lnTo>
                  <a:lnTo>
                    <a:pt x="0" y="83311"/>
                  </a:lnTo>
                  <a:lnTo>
                    <a:pt x="0" y="416559"/>
                  </a:lnTo>
                  <a:lnTo>
                    <a:pt x="6552" y="448972"/>
                  </a:lnTo>
                  <a:lnTo>
                    <a:pt x="24415" y="475456"/>
                  </a:lnTo>
                  <a:lnTo>
                    <a:pt x="50899" y="493319"/>
                  </a:lnTo>
                  <a:lnTo>
                    <a:pt x="83312" y="499871"/>
                  </a:lnTo>
                  <a:lnTo>
                    <a:pt x="6165087" y="499871"/>
                  </a:lnTo>
                  <a:lnTo>
                    <a:pt x="6197500" y="493319"/>
                  </a:lnTo>
                  <a:lnTo>
                    <a:pt x="6223984" y="475456"/>
                  </a:lnTo>
                  <a:lnTo>
                    <a:pt x="6241847" y="448972"/>
                  </a:lnTo>
                  <a:lnTo>
                    <a:pt x="6248400" y="416559"/>
                  </a:lnTo>
                  <a:lnTo>
                    <a:pt x="6248400" y="83311"/>
                  </a:lnTo>
                  <a:lnTo>
                    <a:pt x="6241847" y="50899"/>
                  </a:lnTo>
                  <a:lnTo>
                    <a:pt x="6223984" y="24415"/>
                  </a:lnTo>
                  <a:lnTo>
                    <a:pt x="6197500" y="6552"/>
                  </a:lnTo>
                  <a:lnTo>
                    <a:pt x="6165087" y="0"/>
                  </a:lnTo>
                  <a:close/>
                </a:path>
              </a:pathLst>
            </a:custGeom>
            <a:solidFill>
              <a:srgbClr val="DFF5EE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4961" name="object 14"/>
            <p:cNvSpPr>
              <a:spLocks noChangeArrowheads="1"/>
            </p:cNvSpPr>
            <p:nvPr/>
          </p:nvSpPr>
          <p:spPr bwMode="auto">
            <a:xfrm>
              <a:off x="2410968" y="999743"/>
              <a:ext cx="6248400" cy="500380"/>
            </a:xfrm>
            <a:custGeom>
              <a:avLst/>
              <a:gdLst>
                <a:gd name="T0" fmla="*/ 0 w 6248400"/>
                <a:gd name="T1" fmla="*/ 0 h 500380"/>
                <a:gd name="T2" fmla="*/ 6248400 w 6248400"/>
                <a:gd name="T3" fmla="*/ 500380 h 500380"/>
              </a:gdLst>
              <a:ahLst/>
              <a:cxnLst/>
              <a:rect l="T0" t="T1" r="T2" b="T3"/>
              <a:pathLst>
                <a:path w="6248400" h="500380">
                  <a:moveTo>
                    <a:pt x="0" y="83311"/>
                  </a:moveTo>
                  <a:lnTo>
                    <a:pt x="6552" y="50899"/>
                  </a:lnTo>
                  <a:lnTo>
                    <a:pt x="24415" y="24415"/>
                  </a:lnTo>
                  <a:lnTo>
                    <a:pt x="50899" y="6552"/>
                  </a:lnTo>
                  <a:lnTo>
                    <a:pt x="83312" y="0"/>
                  </a:lnTo>
                  <a:lnTo>
                    <a:pt x="6165087" y="0"/>
                  </a:lnTo>
                  <a:lnTo>
                    <a:pt x="6197500" y="6552"/>
                  </a:lnTo>
                  <a:lnTo>
                    <a:pt x="6223984" y="24415"/>
                  </a:lnTo>
                  <a:lnTo>
                    <a:pt x="6241847" y="50899"/>
                  </a:lnTo>
                  <a:lnTo>
                    <a:pt x="6248400" y="83311"/>
                  </a:lnTo>
                  <a:lnTo>
                    <a:pt x="6248400" y="416559"/>
                  </a:lnTo>
                  <a:lnTo>
                    <a:pt x="6241847" y="448972"/>
                  </a:lnTo>
                  <a:lnTo>
                    <a:pt x="6223984" y="475456"/>
                  </a:lnTo>
                  <a:lnTo>
                    <a:pt x="6197500" y="493319"/>
                  </a:lnTo>
                  <a:lnTo>
                    <a:pt x="6165087" y="499871"/>
                  </a:lnTo>
                  <a:lnTo>
                    <a:pt x="83312" y="499871"/>
                  </a:lnTo>
                  <a:lnTo>
                    <a:pt x="50899" y="493319"/>
                  </a:lnTo>
                  <a:lnTo>
                    <a:pt x="24415" y="475456"/>
                  </a:lnTo>
                  <a:lnTo>
                    <a:pt x="6552" y="448972"/>
                  </a:lnTo>
                  <a:lnTo>
                    <a:pt x="0" y="416559"/>
                  </a:lnTo>
                  <a:lnTo>
                    <a:pt x="0" y="83311"/>
                  </a:lnTo>
                  <a:close/>
                </a:path>
              </a:pathLst>
            </a:custGeom>
            <a:noFill/>
            <a:ln w="12192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24962" name="object 15"/>
          <p:cNvGrpSpPr>
            <a:grpSpLocks/>
          </p:cNvGrpSpPr>
          <p:nvPr/>
        </p:nvGrpSpPr>
        <p:grpSpPr bwMode="auto">
          <a:xfrm>
            <a:off x="2395538" y="1627188"/>
            <a:ext cx="6257925" cy="515937"/>
            <a:chOff x="2395727" y="1627632"/>
            <a:chExt cx="6257925" cy="515620"/>
          </a:xfrm>
        </p:grpSpPr>
        <p:sp>
          <p:nvSpPr>
            <p:cNvPr id="124963" name="object 16"/>
            <p:cNvSpPr>
              <a:spLocks noChangeArrowheads="1"/>
            </p:cNvSpPr>
            <p:nvPr/>
          </p:nvSpPr>
          <p:spPr bwMode="auto">
            <a:xfrm>
              <a:off x="2401823" y="1633728"/>
              <a:ext cx="6245860" cy="502920"/>
            </a:xfrm>
            <a:custGeom>
              <a:avLst/>
              <a:gdLst>
                <a:gd name="T0" fmla="*/ 0 w 6245859"/>
                <a:gd name="T1" fmla="*/ 0 h 502919"/>
                <a:gd name="T2" fmla="*/ 6245859 w 6245859"/>
                <a:gd name="T3" fmla="*/ 502919 h 502919"/>
              </a:gdLst>
              <a:ahLst/>
              <a:cxnLst/>
              <a:rect l="T0" t="T1" r="T2" b="T3"/>
              <a:pathLst>
                <a:path w="6245859" h="502919">
                  <a:moveTo>
                    <a:pt x="6161532" y="0"/>
                  </a:moveTo>
                  <a:lnTo>
                    <a:pt x="83819" y="0"/>
                  </a:lnTo>
                  <a:lnTo>
                    <a:pt x="51167" y="6578"/>
                  </a:lnTo>
                  <a:lnTo>
                    <a:pt x="24526" y="24526"/>
                  </a:lnTo>
                  <a:lnTo>
                    <a:pt x="6578" y="51167"/>
                  </a:lnTo>
                  <a:lnTo>
                    <a:pt x="0" y="83820"/>
                  </a:lnTo>
                  <a:lnTo>
                    <a:pt x="0" y="419100"/>
                  </a:lnTo>
                  <a:lnTo>
                    <a:pt x="6578" y="451752"/>
                  </a:lnTo>
                  <a:lnTo>
                    <a:pt x="24526" y="478393"/>
                  </a:lnTo>
                  <a:lnTo>
                    <a:pt x="51167" y="496341"/>
                  </a:lnTo>
                  <a:lnTo>
                    <a:pt x="83819" y="502920"/>
                  </a:lnTo>
                  <a:lnTo>
                    <a:pt x="6161532" y="502920"/>
                  </a:lnTo>
                  <a:lnTo>
                    <a:pt x="6194184" y="496341"/>
                  </a:lnTo>
                  <a:lnTo>
                    <a:pt x="6220825" y="478393"/>
                  </a:lnTo>
                  <a:lnTo>
                    <a:pt x="6238773" y="451752"/>
                  </a:lnTo>
                  <a:lnTo>
                    <a:pt x="6245352" y="419100"/>
                  </a:lnTo>
                  <a:lnTo>
                    <a:pt x="6245352" y="83820"/>
                  </a:lnTo>
                  <a:lnTo>
                    <a:pt x="6238773" y="51167"/>
                  </a:lnTo>
                  <a:lnTo>
                    <a:pt x="6220825" y="24526"/>
                  </a:lnTo>
                  <a:lnTo>
                    <a:pt x="6194184" y="6578"/>
                  </a:lnTo>
                  <a:lnTo>
                    <a:pt x="6161532" y="0"/>
                  </a:lnTo>
                  <a:close/>
                </a:path>
              </a:pathLst>
            </a:custGeom>
            <a:solidFill>
              <a:srgbClr val="DCE0F4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4964" name="object 17"/>
            <p:cNvSpPr>
              <a:spLocks noChangeArrowheads="1"/>
            </p:cNvSpPr>
            <p:nvPr/>
          </p:nvSpPr>
          <p:spPr bwMode="auto">
            <a:xfrm>
              <a:off x="2401823" y="1633728"/>
              <a:ext cx="6245860" cy="502920"/>
            </a:xfrm>
            <a:custGeom>
              <a:avLst/>
              <a:gdLst>
                <a:gd name="T0" fmla="*/ 0 w 6245859"/>
                <a:gd name="T1" fmla="*/ 0 h 502919"/>
                <a:gd name="T2" fmla="*/ 6245859 w 6245859"/>
                <a:gd name="T3" fmla="*/ 502919 h 502919"/>
              </a:gdLst>
              <a:ahLst/>
              <a:cxnLst/>
              <a:rect l="T0" t="T1" r="T2" b="T3"/>
              <a:pathLst>
                <a:path w="6245859" h="502919">
                  <a:moveTo>
                    <a:pt x="0" y="83820"/>
                  </a:moveTo>
                  <a:lnTo>
                    <a:pt x="6578" y="51167"/>
                  </a:lnTo>
                  <a:lnTo>
                    <a:pt x="24526" y="24526"/>
                  </a:lnTo>
                  <a:lnTo>
                    <a:pt x="51167" y="6578"/>
                  </a:lnTo>
                  <a:lnTo>
                    <a:pt x="83819" y="0"/>
                  </a:lnTo>
                  <a:lnTo>
                    <a:pt x="6161532" y="0"/>
                  </a:lnTo>
                  <a:lnTo>
                    <a:pt x="6194184" y="6578"/>
                  </a:lnTo>
                  <a:lnTo>
                    <a:pt x="6220825" y="24526"/>
                  </a:lnTo>
                  <a:lnTo>
                    <a:pt x="6238773" y="51167"/>
                  </a:lnTo>
                  <a:lnTo>
                    <a:pt x="6245352" y="83820"/>
                  </a:lnTo>
                  <a:lnTo>
                    <a:pt x="6245352" y="419100"/>
                  </a:lnTo>
                  <a:lnTo>
                    <a:pt x="6238773" y="451752"/>
                  </a:lnTo>
                  <a:lnTo>
                    <a:pt x="6220825" y="478393"/>
                  </a:lnTo>
                  <a:lnTo>
                    <a:pt x="6194184" y="496341"/>
                  </a:lnTo>
                  <a:lnTo>
                    <a:pt x="6161532" y="502920"/>
                  </a:lnTo>
                  <a:lnTo>
                    <a:pt x="83819" y="502920"/>
                  </a:lnTo>
                  <a:lnTo>
                    <a:pt x="51167" y="496341"/>
                  </a:lnTo>
                  <a:lnTo>
                    <a:pt x="24526" y="478393"/>
                  </a:lnTo>
                  <a:lnTo>
                    <a:pt x="6578" y="451752"/>
                  </a:lnTo>
                  <a:lnTo>
                    <a:pt x="0" y="419100"/>
                  </a:lnTo>
                  <a:lnTo>
                    <a:pt x="0" y="83820"/>
                  </a:lnTo>
                  <a:close/>
                </a:path>
              </a:pathLst>
            </a:custGeom>
            <a:noFill/>
            <a:ln w="12192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24965" name="object 18"/>
          <p:cNvGrpSpPr>
            <a:grpSpLocks/>
          </p:cNvGrpSpPr>
          <p:nvPr/>
        </p:nvGrpSpPr>
        <p:grpSpPr bwMode="auto">
          <a:xfrm>
            <a:off x="2405063" y="2346325"/>
            <a:ext cx="6261100" cy="512763"/>
            <a:chOff x="2404872" y="2346960"/>
            <a:chExt cx="6261100" cy="512445"/>
          </a:xfrm>
        </p:grpSpPr>
        <p:sp>
          <p:nvSpPr>
            <p:cNvPr id="124966" name="object 19"/>
            <p:cNvSpPr>
              <a:spLocks noChangeArrowheads="1"/>
            </p:cNvSpPr>
            <p:nvPr/>
          </p:nvSpPr>
          <p:spPr bwMode="auto">
            <a:xfrm>
              <a:off x="2410968" y="2353056"/>
              <a:ext cx="6248400" cy="500380"/>
            </a:xfrm>
            <a:custGeom>
              <a:avLst/>
              <a:gdLst>
                <a:gd name="T0" fmla="*/ 0 w 6248400"/>
                <a:gd name="T1" fmla="*/ 0 h 500380"/>
                <a:gd name="T2" fmla="*/ 6248400 w 6248400"/>
                <a:gd name="T3" fmla="*/ 500380 h 500380"/>
              </a:gdLst>
              <a:ahLst/>
              <a:cxnLst/>
              <a:rect l="T0" t="T1" r="T2" b="T3"/>
              <a:pathLst>
                <a:path w="6248400" h="500380">
                  <a:moveTo>
                    <a:pt x="6165087" y="0"/>
                  </a:moveTo>
                  <a:lnTo>
                    <a:pt x="83312" y="0"/>
                  </a:lnTo>
                  <a:lnTo>
                    <a:pt x="50899" y="6552"/>
                  </a:lnTo>
                  <a:lnTo>
                    <a:pt x="24415" y="24415"/>
                  </a:lnTo>
                  <a:lnTo>
                    <a:pt x="6552" y="50899"/>
                  </a:lnTo>
                  <a:lnTo>
                    <a:pt x="0" y="83312"/>
                  </a:lnTo>
                  <a:lnTo>
                    <a:pt x="0" y="416560"/>
                  </a:lnTo>
                  <a:lnTo>
                    <a:pt x="6552" y="448972"/>
                  </a:lnTo>
                  <a:lnTo>
                    <a:pt x="24415" y="475456"/>
                  </a:lnTo>
                  <a:lnTo>
                    <a:pt x="50899" y="493319"/>
                  </a:lnTo>
                  <a:lnTo>
                    <a:pt x="83312" y="499872"/>
                  </a:lnTo>
                  <a:lnTo>
                    <a:pt x="6165087" y="499872"/>
                  </a:lnTo>
                  <a:lnTo>
                    <a:pt x="6197500" y="493319"/>
                  </a:lnTo>
                  <a:lnTo>
                    <a:pt x="6223984" y="475456"/>
                  </a:lnTo>
                  <a:lnTo>
                    <a:pt x="6241847" y="448972"/>
                  </a:lnTo>
                  <a:lnTo>
                    <a:pt x="6248400" y="416560"/>
                  </a:lnTo>
                  <a:lnTo>
                    <a:pt x="6248400" y="83312"/>
                  </a:lnTo>
                  <a:lnTo>
                    <a:pt x="6241847" y="50899"/>
                  </a:lnTo>
                  <a:lnTo>
                    <a:pt x="6223984" y="24415"/>
                  </a:lnTo>
                  <a:lnTo>
                    <a:pt x="6197500" y="6552"/>
                  </a:lnTo>
                  <a:lnTo>
                    <a:pt x="6165087" y="0"/>
                  </a:lnTo>
                  <a:close/>
                </a:path>
              </a:pathLst>
            </a:custGeom>
            <a:solidFill>
              <a:srgbClr val="9EE1C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4967" name="object 20"/>
            <p:cNvSpPr>
              <a:spLocks noChangeArrowheads="1"/>
            </p:cNvSpPr>
            <p:nvPr/>
          </p:nvSpPr>
          <p:spPr bwMode="auto">
            <a:xfrm>
              <a:off x="2410968" y="2353056"/>
              <a:ext cx="6248400" cy="500380"/>
            </a:xfrm>
            <a:custGeom>
              <a:avLst/>
              <a:gdLst>
                <a:gd name="T0" fmla="*/ 0 w 6248400"/>
                <a:gd name="T1" fmla="*/ 0 h 500380"/>
                <a:gd name="T2" fmla="*/ 6248400 w 6248400"/>
                <a:gd name="T3" fmla="*/ 500380 h 500380"/>
              </a:gdLst>
              <a:ahLst/>
              <a:cxnLst/>
              <a:rect l="T0" t="T1" r="T2" b="T3"/>
              <a:pathLst>
                <a:path w="6248400" h="500380">
                  <a:moveTo>
                    <a:pt x="0" y="83312"/>
                  </a:moveTo>
                  <a:lnTo>
                    <a:pt x="6552" y="50899"/>
                  </a:lnTo>
                  <a:lnTo>
                    <a:pt x="24415" y="24415"/>
                  </a:lnTo>
                  <a:lnTo>
                    <a:pt x="50899" y="6552"/>
                  </a:lnTo>
                  <a:lnTo>
                    <a:pt x="83312" y="0"/>
                  </a:lnTo>
                  <a:lnTo>
                    <a:pt x="6165087" y="0"/>
                  </a:lnTo>
                  <a:lnTo>
                    <a:pt x="6197500" y="6552"/>
                  </a:lnTo>
                  <a:lnTo>
                    <a:pt x="6223984" y="24415"/>
                  </a:lnTo>
                  <a:lnTo>
                    <a:pt x="6241847" y="50899"/>
                  </a:lnTo>
                  <a:lnTo>
                    <a:pt x="6248400" y="83312"/>
                  </a:lnTo>
                  <a:lnTo>
                    <a:pt x="6248400" y="416560"/>
                  </a:lnTo>
                  <a:lnTo>
                    <a:pt x="6241847" y="448972"/>
                  </a:lnTo>
                  <a:lnTo>
                    <a:pt x="6223984" y="475456"/>
                  </a:lnTo>
                  <a:lnTo>
                    <a:pt x="6197500" y="493319"/>
                  </a:lnTo>
                  <a:lnTo>
                    <a:pt x="6165087" y="499872"/>
                  </a:lnTo>
                  <a:lnTo>
                    <a:pt x="83312" y="499872"/>
                  </a:lnTo>
                  <a:lnTo>
                    <a:pt x="50899" y="493319"/>
                  </a:lnTo>
                  <a:lnTo>
                    <a:pt x="24415" y="475456"/>
                  </a:lnTo>
                  <a:lnTo>
                    <a:pt x="6552" y="448972"/>
                  </a:lnTo>
                  <a:lnTo>
                    <a:pt x="0" y="416560"/>
                  </a:lnTo>
                  <a:lnTo>
                    <a:pt x="0" y="83312"/>
                  </a:lnTo>
                  <a:close/>
                </a:path>
              </a:pathLst>
            </a:custGeom>
            <a:noFill/>
            <a:ln w="12192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24968" name="object 21"/>
          <p:cNvGrpSpPr>
            <a:grpSpLocks/>
          </p:cNvGrpSpPr>
          <p:nvPr/>
        </p:nvGrpSpPr>
        <p:grpSpPr bwMode="auto">
          <a:xfrm>
            <a:off x="2435225" y="2998788"/>
            <a:ext cx="6261100" cy="512762"/>
            <a:chOff x="2435351" y="2999232"/>
            <a:chExt cx="6261100" cy="512445"/>
          </a:xfrm>
        </p:grpSpPr>
        <p:sp>
          <p:nvSpPr>
            <p:cNvPr id="124969" name="object 22"/>
            <p:cNvSpPr>
              <a:spLocks noChangeArrowheads="1"/>
            </p:cNvSpPr>
            <p:nvPr/>
          </p:nvSpPr>
          <p:spPr bwMode="auto">
            <a:xfrm>
              <a:off x="2441447" y="3005328"/>
              <a:ext cx="6248400" cy="500380"/>
            </a:xfrm>
            <a:custGeom>
              <a:avLst/>
              <a:gdLst>
                <a:gd name="T0" fmla="*/ 0 w 6248400"/>
                <a:gd name="T1" fmla="*/ 0 h 500379"/>
                <a:gd name="T2" fmla="*/ 6248400 w 6248400"/>
                <a:gd name="T3" fmla="*/ 500379 h 500379"/>
              </a:gdLst>
              <a:ahLst/>
              <a:cxnLst/>
              <a:rect l="T0" t="T1" r="T2" b="T3"/>
              <a:pathLst>
                <a:path w="6248400" h="500379">
                  <a:moveTo>
                    <a:pt x="6165087" y="0"/>
                  </a:moveTo>
                  <a:lnTo>
                    <a:pt x="83312" y="0"/>
                  </a:lnTo>
                  <a:lnTo>
                    <a:pt x="50899" y="6552"/>
                  </a:lnTo>
                  <a:lnTo>
                    <a:pt x="24415" y="24415"/>
                  </a:lnTo>
                  <a:lnTo>
                    <a:pt x="6552" y="50899"/>
                  </a:lnTo>
                  <a:lnTo>
                    <a:pt x="0" y="83312"/>
                  </a:lnTo>
                  <a:lnTo>
                    <a:pt x="0" y="416560"/>
                  </a:lnTo>
                  <a:lnTo>
                    <a:pt x="6552" y="448972"/>
                  </a:lnTo>
                  <a:lnTo>
                    <a:pt x="24415" y="475456"/>
                  </a:lnTo>
                  <a:lnTo>
                    <a:pt x="50899" y="493319"/>
                  </a:lnTo>
                  <a:lnTo>
                    <a:pt x="83312" y="499872"/>
                  </a:lnTo>
                  <a:lnTo>
                    <a:pt x="6165087" y="499872"/>
                  </a:lnTo>
                  <a:lnTo>
                    <a:pt x="6197500" y="493319"/>
                  </a:lnTo>
                  <a:lnTo>
                    <a:pt x="6223984" y="475456"/>
                  </a:lnTo>
                  <a:lnTo>
                    <a:pt x="6241847" y="448972"/>
                  </a:lnTo>
                  <a:lnTo>
                    <a:pt x="6248400" y="416560"/>
                  </a:lnTo>
                  <a:lnTo>
                    <a:pt x="6248400" y="83312"/>
                  </a:lnTo>
                  <a:lnTo>
                    <a:pt x="6241847" y="50899"/>
                  </a:lnTo>
                  <a:lnTo>
                    <a:pt x="6223984" y="24415"/>
                  </a:lnTo>
                  <a:lnTo>
                    <a:pt x="6197500" y="6552"/>
                  </a:lnTo>
                  <a:lnTo>
                    <a:pt x="6165087" y="0"/>
                  </a:lnTo>
                  <a:close/>
                </a:path>
              </a:pathLst>
            </a:custGeom>
            <a:solidFill>
              <a:srgbClr val="F8B3A7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4970" name="object 23"/>
            <p:cNvSpPr>
              <a:spLocks noChangeArrowheads="1"/>
            </p:cNvSpPr>
            <p:nvPr/>
          </p:nvSpPr>
          <p:spPr bwMode="auto">
            <a:xfrm>
              <a:off x="2441447" y="3005328"/>
              <a:ext cx="6248400" cy="500380"/>
            </a:xfrm>
            <a:custGeom>
              <a:avLst/>
              <a:gdLst>
                <a:gd name="T0" fmla="*/ 0 w 6248400"/>
                <a:gd name="T1" fmla="*/ 0 h 500379"/>
                <a:gd name="T2" fmla="*/ 6248400 w 6248400"/>
                <a:gd name="T3" fmla="*/ 500379 h 500379"/>
              </a:gdLst>
              <a:ahLst/>
              <a:cxnLst/>
              <a:rect l="T0" t="T1" r="T2" b="T3"/>
              <a:pathLst>
                <a:path w="6248400" h="500379">
                  <a:moveTo>
                    <a:pt x="0" y="83312"/>
                  </a:moveTo>
                  <a:lnTo>
                    <a:pt x="6552" y="50899"/>
                  </a:lnTo>
                  <a:lnTo>
                    <a:pt x="24415" y="24415"/>
                  </a:lnTo>
                  <a:lnTo>
                    <a:pt x="50899" y="6552"/>
                  </a:lnTo>
                  <a:lnTo>
                    <a:pt x="83312" y="0"/>
                  </a:lnTo>
                  <a:lnTo>
                    <a:pt x="6165087" y="0"/>
                  </a:lnTo>
                  <a:lnTo>
                    <a:pt x="6197500" y="6552"/>
                  </a:lnTo>
                  <a:lnTo>
                    <a:pt x="6223984" y="24415"/>
                  </a:lnTo>
                  <a:lnTo>
                    <a:pt x="6241847" y="50899"/>
                  </a:lnTo>
                  <a:lnTo>
                    <a:pt x="6248400" y="83312"/>
                  </a:lnTo>
                  <a:lnTo>
                    <a:pt x="6248400" y="416560"/>
                  </a:lnTo>
                  <a:lnTo>
                    <a:pt x="6241847" y="448972"/>
                  </a:lnTo>
                  <a:lnTo>
                    <a:pt x="6223984" y="475456"/>
                  </a:lnTo>
                  <a:lnTo>
                    <a:pt x="6197500" y="493319"/>
                  </a:lnTo>
                  <a:lnTo>
                    <a:pt x="6165087" y="499872"/>
                  </a:lnTo>
                  <a:lnTo>
                    <a:pt x="83312" y="499872"/>
                  </a:lnTo>
                  <a:lnTo>
                    <a:pt x="50899" y="493319"/>
                  </a:lnTo>
                  <a:lnTo>
                    <a:pt x="24415" y="475456"/>
                  </a:lnTo>
                  <a:lnTo>
                    <a:pt x="6552" y="448972"/>
                  </a:lnTo>
                  <a:lnTo>
                    <a:pt x="0" y="416560"/>
                  </a:lnTo>
                  <a:lnTo>
                    <a:pt x="0" y="83312"/>
                  </a:lnTo>
                  <a:close/>
                </a:path>
              </a:pathLst>
            </a:custGeom>
            <a:noFill/>
            <a:ln w="12192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24971" name="object 24"/>
          <p:cNvGrpSpPr>
            <a:grpSpLocks/>
          </p:cNvGrpSpPr>
          <p:nvPr/>
        </p:nvGrpSpPr>
        <p:grpSpPr bwMode="auto">
          <a:xfrm>
            <a:off x="2432050" y="3779838"/>
            <a:ext cx="6257925" cy="512762"/>
            <a:chOff x="2432304" y="3779520"/>
            <a:chExt cx="6257925" cy="512445"/>
          </a:xfrm>
        </p:grpSpPr>
        <p:sp>
          <p:nvSpPr>
            <p:cNvPr id="124972" name="object 25"/>
            <p:cNvSpPr>
              <a:spLocks noChangeArrowheads="1"/>
            </p:cNvSpPr>
            <p:nvPr/>
          </p:nvSpPr>
          <p:spPr bwMode="auto">
            <a:xfrm>
              <a:off x="2438400" y="3785616"/>
              <a:ext cx="6245860" cy="500380"/>
            </a:xfrm>
            <a:custGeom>
              <a:avLst/>
              <a:gdLst>
                <a:gd name="T0" fmla="*/ 0 w 6245859"/>
                <a:gd name="T1" fmla="*/ 0 h 500379"/>
                <a:gd name="T2" fmla="*/ 6245859 w 6245859"/>
                <a:gd name="T3" fmla="*/ 500379 h 500379"/>
              </a:gdLst>
              <a:ahLst/>
              <a:cxnLst/>
              <a:rect l="T0" t="T1" r="T2" b="T3"/>
              <a:pathLst>
                <a:path w="6245859" h="500379">
                  <a:moveTo>
                    <a:pt x="6162040" y="0"/>
                  </a:moveTo>
                  <a:lnTo>
                    <a:pt x="83312" y="0"/>
                  </a:lnTo>
                  <a:lnTo>
                    <a:pt x="50899" y="6552"/>
                  </a:lnTo>
                  <a:lnTo>
                    <a:pt x="24415" y="24415"/>
                  </a:lnTo>
                  <a:lnTo>
                    <a:pt x="6552" y="50899"/>
                  </a:lnTo>
                  <a:lnTo>
                    <a:pt x="0" y="83311"/>
                  </a:lnTo>
                  <a:lnTo>
                    <a:pt x="0" y="416559"/>
                  </a:lnTo>
                  <a:lnTo>
                    <a:pt x="6552" y="448972"/>
                  </a:lnTo>
                  <a:lnTo>
                    <a:pt x="24415" y="475456"/>
                  </a:lnTo>
                  <a:lnTo>
                    <a:pt x="50899" y="493319"/>
                  </a:lnTo>
                  <a:lnTo>
                    <a:pt x="83312" y="499871"/>
                  </a:lnTo>
                  <a:lnTo>
                    <a:pt x="6162040" y="499871"/>
                  </a:lnTo>
                  <a:lnTo>
                    <a:pt x="6194452" y="493319"/>
                  </a:lnTo>
                  <a:lnTo>
                    <a:pt x="6220936" y="475456"/>
                  </a:lnTo>
                  <a:lnTo>
                    <a:pt x="6238799" y="448972"/>
                  </a:lnTo>
                  <a:lnTo>
                    <a:pt x="6245352" y="416559"/>
                  </a:lnTo>
                  <a:lnTo>
                    <a:pt x="6245352" y="83311"/>
                  </a:lnTo>
                  <a:lnTo>
                    <a:pt x="6238799" y="50899"/>
                  </a:lnTo>
                  <a:lnTo>
                    <a:pt x="6220936" y="24415"/>
                  </a:lnTo>
                  <a:lnTo>
                    <a:pt x="6194452" y="6552"/>
                  </a:lnTo>
                  <a:lnTo>
                    <a:pt x="6162040" y="0"/>
                  </a:lnTo>
                  <a:close/>
                </a:path>
              </a:pathLst>
            </a:custGeom>
            <a:solidFill>
              <a:srgbClr val="919AC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4973" name="object 26"/>
            <p:cNvSpPr>
              <a:spLocks noChangeArrowheads="1"/>
            </p:cNvSpPr>
            <p:nvPr/>
          </p:nvSpPr>
          <p:spPr bwMode="auto">
            <a:xfrm>
              <a:off x="2438400" y="3785616"/>
              <a:ext cx="6245860" cy="500380"/>
            </a:xfrm>
            <a:custGeom>
              <a:avLst/>
              <a:gdLst>
                <a:gd name="T0" fmla="*/ 0 w 6245859"/>
                <a:gd name="T1" fmla="*/ 0 h 500379"/>
                <a:gd name="T2" fmla="*/ 6245859 w 6245859"/>
                <a:gd name="T3" fmla="*/ 500379 h 500379"/>
              </a:gdLst>
              <a:ahLst/>
              <a:cxnLst/>
              <a:rect l="T0" t="T1" r="T2" b="T3"/>
              <a:pathLst>
                <a:path w="6245859" h="500379">
                  <a:moveTo>
                    <a:pt x="0" y="83311"/>
                  </a:moveTo>
                  <a:lnTo>
                    <a:pt x="6552" y="50899"/>
                  </a:lnTo>
                  <a:lnTo>
                    <a:pt x="24415" y="24415"/>
                  </a:lnTo>
                  <a:lnTo>
                    <a:pt x="50899" y="6552"/>
                  </a:lnTo>
                  <a:lnTo>
                    <a:pt x="83312" y="0"/>
                  </a:lnTo>
                  <a:lnTo>
                    <a:pt x="6162040" y="0"/>
                  </a:lnTo>
                  <a:lnTo>
                    <a:pt x="6194452" y="6552"/>
                  </a:lnTo>
                  <a:lnTo>
                    <a:pt x="6220936" y="24415"/>
                  </a:lnTo>
                  <a:lnTo>
                    <a:pt x="6238799" y="50899"/>
                  </a:lnTo>
                  <a:lnTo>
                    <a:pt x="6245352" y="83311"/>
                  </a:lnTo>
                  <a:lnTo>
                    <a:pt x="6245352" y="416559"/>
                  </a:lnTo>
                  <a:lnTo>
                    <a:pt x="6238799" y="448972"/>
                  </a:lnTo>
                  <a:lnTo>
                    <a:pt x="6220936" y="475456"/>
                  </a:lnTo>
                  <a:lnTo>
                    <a:pt x="6194452" y="493319"/>
                  </a:lnTo>
                  <a:lnTo>
                    <a:pt x="6162040" y="499871"/>
                  </a:lnTo>
                  <a:lnTo>
                    <a:pt x="83312" y="499871"/>
                  </a:lnTo>
                  <a:lnTo>
                    <a:pt x="50899" y="493319"/>
                  </a:lnTo>
                  <a:lnTo>
                    <a:pt x="24415" y="475456"/>
                  </a:lnTo>
                  <a:lnTo>
                    <a:pt x="6552" y="448972"/>
                  </a:lnTo>
                  <a:lnTo>
                    <a:pt x="0" y="416559"/>
                  </a:lnTo>
                  <a:lnTo>
                    <a:pt x="0" y="83311"/>
                  </a:lnTo>
                  <a:close/>
                </a:path>
              </a:pathLst>
            </a:custGeom>
            <a:noFill/>
            <a:ln w="12192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24974" name="object 27"/>
          <p:cNvGrpSpPr>
            <a:grpSpLocks/>
          </p:cNvGrpSpPr>
          <p:nvPr/>
        </p:nvGrpSpPr>
        <p:grpSpPr bwMode="auto">
          <a:xfrm>
            <a:off x="2435225" y="4598988"/>
            <a:ext cx="6261100" cy="836612"/>
            <a:chOff x="2435351" y="4599432"/>
            <a:chExt cx="6261100" cy="835660"/>
          </a:xfrm>
        </p:grpSpPr>
        <p:sp>
          <p:nvSpPr>
            <p:cNvPr id="124975" name="object 28"/>
            <p:cNvSpPr>
              <a:spLocks noChangeArrowheads="1"/>
            </p:cNvSpPr>
            <p:nvPr/>
          </p:nvSpPr>
          <p:spPr bwMode="auto">
            <a:xfrm>
              <a:off x="2441447" y="4605528"/>
              <a:ext cx="6248400" cy="822960"/>
            </a:xfrm>
            <a:custGeom>
              <a:avLst/>
              <a:gdLst>
                <a:gd name="T0" fmla="*/ 0 w 6248400"/>
                <a:gd name="T1" fmla="*/ 0 h 822960"/>
                <a:gd name="T2" fmla="*/ 6248400 w 6248400"/>
                <a:gd name="T3" fmla="*/ 822960 h 822960"/>
              </a:gdLst>
              <a:ahLst/>
              <a:cxnLst/>
              <a:rect l="T0" t="T1" r="T2" b="T3"/>
              <a:pathLst>
                <a:path w="6248400" h="822960">
                  <a:moveTo>
                    <a:pt x="6111240" y="0"/>
                  </a:moveTo>
                  <a:lnTo>
                    <a:pt x="137159" y="0"/>
                  </a:lnTo>
                  <a:lnTo>
                    <a:pt x="93829" y="6998"/>
                  </a:lnTo>
                  <a:lnTo>
                    <a:pt x="56180" y="26481"/>
                  </a:lnTo>
                  <a:lnTo>
                    <a:pt x="26481" y="56180"/>
                  </a:lnTo>
                  <a:lnTo>
                    <a:pt x="6998" y="93829"/>
                  </a:lnTo>
                  <a:lnTo>
                    <a:pt x="0" y="137160"/>
                  </a:lnTo>
                  <a:lnTo>
                    <a:pt x="0" y="685800"/>
                  </a:lnTo>
                  <a:lnTo>
                    <a:pt x="6998" y="729130"/>
                  </a:lnTo>
                  <a:lnTo>
                    <a:pt x="26481" y="766779"/>
                  </a:lnTo>
                  <a:lnTo>
                    <a:pt x="56180" y="796478"/>
                  </a:lnTo>
                  <a:lnTo>
                    <a:pt x="93829" y="815961"/>
                  </a:lnTo>
                  <a:lnTo>
                    <a:pt x="137159" y="822960"/>
                  </a:lnTo>
                  <a:lnTo>
                    <a:pt x="6111240" y="822960"/>
                  </a:lnTo>
                  <a:lnTo>
                    <a:pt x="6154570" y="815961"/>
                  </a:lnTo>
                  <a:lnTo>
                    <a:pt x="6192219" y="796478"/>
                  </a:lnTo>
                  <a:lnTo>
                    <a:pt x="6221918" y="766779"/>
                  </a:lnTo>
                  <a:lnTo>
                    <a:pt x="6241401" y="729130"/>
                  </a:lnTo>
                  <a:lnTo>
                    <a:pt x="6248400" y="685800"/>
                  </a:lnTo>
                  <a:lnTo>
                    <a:pt x="6248400" y="137160"/>
                  </a:lnTo>
                  <a:lnTo>
                    <a:pt x="6241401" y="93829"/>
                  </a:lnTo>
                  <a:lnTo>
                    <a:pt x="6221918" y="56180"/>
                  </a:lnTo>
                  <a:lnTo>
                    <a:pt x="6192219" y="26481"/>
                  </a:lnTo>
                  <a:lnTo>
                    <a:pt x="6154570" y="6998"/>
                  </a:lnTo>
                  <a:lnTo>
                    <a:pt x="6111240" y="0"/>
                  </a:lnTo>
                  <a:close/>
                </a:path>
              </a:pathLst>
            </a:custGeom>
            <a:solidFill>
              <a:srgbClr val="DCF7B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4976" name="object 29"/>
            <p:cNvSpPr>
              <a:spLocks noChangeArrowheads="1"/>
            </p:cNvSpPr>
            <p:nvPr/>
          </p:nvSpPr>
          <p:spPr bwMode="auto">
            <a:xfrm>
              <a:off x="2441447" y="4605528"/>
              <a:ext cx="6248400" cy="822960"/>
            </a:xfrm>
            <a:custGeom>
              <a:avLst/>
              <a:gdLst>
                <a:gd name="T0" fmla="*/ 0 w 6248400"/>
                <a:gd name="T1" fmla="*/ 0 h 822960"/>
                <a:gd name="T2" fmla="*/ 6248400 w 6248400"/>
                <a:gd name="T3" fmla="*/ 822960 h 822960"/>
              </a:gdLst>
              <a:ahLst/>
              <a:cxnLst/>
              <a:rect l="T0" t="T1" r="T2" b="T3"/>
              <a:pathLst>
                <a:path w="6248400" h="822960">
                  <a:moveTo>
                    <a:pt x="0" y="137160"/>
                  </a:moveTo>
                  <a:lnTo>
                    <a:pt x="6998" y="93829"/>
                  </a:lnTo>
                  <a:lnTo>
                    <a:pt x="26481" y="56180"/>
                  </a:lnTo>
                  <a:lnTo>
                    <a:pt x="56180" y="26481"/>
                  </a:lnTo>
                  <a:lnTo>
                    <a:pt x="93829" y="6998"/>
                  </a:lnTo>
                  <a:lnTo>
                    <a:pt x="137159" y="0"/>
                  </a:lnTo>
                  <a:lnTo>
                    <a:pt x="6111240" y="0"/>
                  </a:lnTo>
                  <a:lnTo>
                    <a:pt x="6154570" y="6998"/>
                  </a:lnTo>
                  <a:lnTo>
                    <a:pt x="6192219" y="26481"/>
                  </a:lnTo>
                  <a:lnTo>
                    <a:pt x="6221918" y="56180"/>
                  </a:lnTo>
                  <a:lnTo>
                    <a:pt x="6241401" y="93829"/>
                  </a:lnTo>
                  <a:lnTo>
                    <a:pt x="6248400" y="137160"/>
                  </a:lnTo>
                  <a:lnTo>
                    <a:pt x="6248400" y="685800"/>
                  </a:lnTo>
                  <a:lnTo>
                    <a:pt x="6241401" y="729130"/>
                  </a:lnTo>
                  <a:lnTo>
                    <a:pt x="6221918" y="766779"/>
                  </a:lnTo>
                  <a:lnTo>
                    <a:pt x="6192219" y="796478"/>
                  </a:lnTo>
                  <a:lnTo>
                    <a:pt x="6154570" y="815961"/>
                  </a:lnTo>
                  <a:lnTo>
                    <a:pt x="6111240" y="822960"/>
                  </a:lnTo>
                  <a:lnTo>
                    <a:pt x="137159" y="822960"/>
                  </a:lnTo>
                  <a:lnTo>
                    <a:pt x="93829" y="815961"/>
                  </a:lnTo>
                  <a:lnTo>
                    <a:pt x="56180" y="796478"/>
                  </a:lnTo>
                  <a:lnTo>
                    <a:pt x="26481" y="766779"/>
                  </a:lnTo>
                  <a:lnTo>
                    <a:pt x="6998" y="729130"/>
                  </a:lnTo>
                  <a:lnTo>
                    <a:pt x="0" y="685800"/>
                  </a:lnTo>
                  <a:lnTo>
                    <a:pt x="0" y="137160"/>
                  </a:lnTo>
                  <a:close/>
                </a:path>
              </a:pathLst>
            </a:custGeom>
            <a:noFill/>
            <a:ln w="12192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24977" name="object 30"/>
          <p:cNvGrpSpPr>
            <a:grpSpLocks/>
          </p:cNvGrpSpPr>
          <p:nvPr/>
        </p:nvGrpSpPr>
        <p:grpSpPr bwMode="auto">
          <a:xfrm>
            <a:off x="2462213" y="5778500"/>
            <a:ext cx="6257925" cy="515938"/>
            <a:chOff x="2462783" y="5779008"/>
            <a:chExt cx="6257925" cy="515620"/>
          </a:xfrm>
        </p:grpSpPr>
        <p:sp>
          <p:nvSpPr>
            <p:cNvPr id="124978" name="object 31"/>
            <p:cNvSpPr>
              <a:spLocks noChangeArrowheads="1"/>
            </p:cNvSpPr>
            <p:nvPr/>
          </p:nvSpPr>
          <p:spPr bwMode="auto">
            <a:xfrm>
              <a:off x="2468879" y="5785104"/>
              <a:ext cx="6245860" cy="502920"/>
            </a:xfrm>
            <a:custGeom>
              <a:avLst/>
              <a:gdLst>
                <a:gd name="T0" fmla="*/ 0 w 6245859"/>
                <a:gd name="T1" fmla="*/ 0 h 502920"/>
                <a:gd name="T2" fmla="*/ 6245859 w 6245859"/>
                <a:gd name="T3" fmla="*/ 502920 h 502920"/>
              </a:gdLst>
              <a:ahLst/>
              <a:cxnLst/>
              <a:rect l="T0" t="T1" r="T2" b="T3"/>
              <a:pathLst>
                <a:path w="6245859" h="502920">
                  <a:moveTo>
                    <a:pt x="6161532" y="0"/>
                  </a:moveTo>
                  <a:lnTo>
                    <a:pt x="83819" y="0"/>
                  </a:lnTo>
                  <a:lnTo>
                    <a:pt x="51167" y="6587"/>
                  </a:lnTo>
                  <a:lnTo>
                    <a:pt x="24526" y="24550"/>
                  </a:lnTo>
                  <a:lnTo>
                    <a:pt x="6578" y="51193"/>
                  </a:lnTo>
                  <a:lnTo>
                    <a:pt x="0" y="83820"/>
                  </a:lnTo>
                  <a:lnTo>
                    <a:pt x="0" y="419100"/>
                  </a:lnTo>
                  <a:lnTo>
                    <a:pt x="6578" y="451726"/>
                  </a:lnTo>
                  <a:lnTo>
                    <a:pt x="24526" y="478369"/>
                  </a:lnTo>
                  <a:lnTo>
                    <a:pt x="51167" y="496332"/>
                  </a:lnTo>
                  <a:lnTo>
                    <a:pt x="83819" y="502920"/>
                  </a:lnTo>
                  <a:lnTo>
                    <a:pt x="6161532" y="502920"/>
                  </a:lnTo>
                  <a:lnTo>
                    <a:pt x="6194184" y="496332"/>
                  </a:lnTo>
                  <a:lnTo>
                    <a:pt x="6220825" y="478369"/>
                  </a:lnTo>
                  <a:lnTo>
                    <a:pt x="6238773" y="451726"/>
                  </a:lnTo>
                  <a:lnTo>
                    <a:pt x="6245352" y="419100"/>
                  </a:lnTo>
                  <a:lnTo>
                    <a:pt x="6245352" y="83820"/>
                  </a:lnTo>
                  <a:lnTo>
                    <a:pt x="6238773" y="51193"/>
                  </a:lnTo>
                  <a:lnTo>
                    <a:pt x="6220825" y="24550"/>
                  </a:lnTo>
                  <a:lnTo>
                    <a:pt x="6194184" y="6587"/>
                  </a:lnTo>
                  <a:lnTo>
                    <a:pt x="6161532" y="0"/>
                  </a:lnTo>
                  <a:close/>
                </a:path>
              </a:pathLst>
            </a:custGeom>
            <a:solidFill>
              <a:srgbClr val="9EDFF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4979" name="object 32"/>
            <p:cNvSpPr>
              <a:spLocks noChangeArrowheads="1"/>
            </p:cNvSpPr>
            <p:nvPr/>
          </p:nvSpPr>
          <p:spPr bwMode="auto">
            <a:xfrm>
              <a:off x="2468879" y="5785104"/>
              <a:ext cx="6245860" cy="502920"/>
            </a:xfrm>
            <a:custGeom>
              <a:avLst/>
              <a:gdLst>
                <a:gd name="T0" fmla="*/ 0 w 6245859"/>
                <a:gd name="T1" fmla="*/ 0 h 502920"/>
                <a:gd name="T2" fmla="*/ 6245859 w 6245859"/>
                <a:gd name="T3" fmla="*/ 502920 h 502920"/>
              </a:gdLst>
              <a:ahLst/>
              <a:cxnLst/>
              <a:rect l="T0" t="T1" r="T2" b="T3"/>
              <a:pathLst>
                <a:path w="6245859" h="502920">
                  <a:moveTo>
                    <a:pt x="0" y="83820"/>
                  </a:moveTo>
                  <a:lnTo>
                    <a:pt x="6578" y="51193"/>
                  </a:lnTo>
                  <a:lnTo>
                    <a:pt x="24526" y="24550"/>
                  </a:lnTo>
                  <a:lnTo>
                    <a:pt x="51167" y="6587"/>
                  </a:lnTo>
                  <a:lnTo>
                    <a:pt x="83819" y="0"/>
                  </a:lnTo>
                  <a:lnTo>
                    <a:pt x="6161532" y="0"/>
                  </a:lnTo>
                  <a:lnTo>
                    <a:pt x="6194184" y="6587"/>
                  </a:lnTo>
                  <a:lnTo>
                    <a:pt x="6220825" y="24550"/>
                  </a:lnTo>
                  <a:lnTo>
                    <a:pt x="6238773" y="51193"/>
                  </a:lnTo>
                  <a:lnTo>
                    <a:pt x="6245352" y="83820"/>
                  </a:lnTo>
                  <a:lnTo>
                    <a:pt x="6245352" y="419100"/>
                  </a:lnTo>
                  <a:lnTo>
                    <a:pt x="6238773" y="451726"/>
                  </a:lnTo>
                  <a:lnTo>
                    <a:pt x="6220825" y="478369"/>
                  </a:lnTo>
                  <a:lnTo>
                    <a:pt x="6194184" y="496332"/>
                  </a:lnTo>
                  <a:lnTo>
                    <a:pt x="6161532" y="502920"/>
                  </a:lnTo>
                  <a:lnTo>
                    <a:pt x="83819" y="502920"/>
                  </a:lnTo>
                  <a:lnTo>
                    <a:pt x="51167" y="496332"/>
                  </a:lnTo>
                  <a:lnTo>
                    <a:pt x="24526" y="478369"/>
                  </a:lnTo>
                  <a:lnTo>
                    <a:pt x="6578" y="451726"/>
                  </a:lnTo>
                  <a:lnTo>
                    <a:pt x="0" y="419100"/>
                  </a:lnTo>
                  <a:lnTo>
                    <a:pt x="0" y="83820"/>
                  </a:lnTo>
                  <a:close/>
                </a:path>
              </a:pathLst>
            </a:custGeom>
            <a:noFill/>
            <a:ln w="12192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908300" y="1039813"/>
            <a:ext cx="5588000" cy="51800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sz="2400">
                <a:latin typeface="Cambria" pitchFamily="18" charset="0"/>
              </a:rPr>
              <a:t>Составление проекта бюджета</a:t>
            </a:r>
          </a:p>
          <a:p>
            <a:pPr algn="ctr">
              <a:spcBef>
                <a:spcPts val="2125"/>
              </a:spcBef>
            </a:pPr>
            <a:r>
              <a:rPr lang="ru-RU" sz="2400">
                <a:latin typeface="Cambria" pitchFamily="18" charset="0"/>
              </a:rPr>
              <a:t>Рассмотрение проекта бюджета</a:t>
            </a:r>
          </a:p>
          <a:p>
            <a:pPr algn="ctr">
              <a:lnSpc>
                <a:spcPct val="179000"/>
              </a:lnSpc>
              <a:spcBef>
                <a:spcPts val="513"/>
              </a:spcBef>
            </a:pPr>
            <a:r>
              <a:rPr lang="ru-RU" sz="2400">
                <a:latin typeface="Cambria" pitchFamily="18" charset="0"/>
              </a:rPr>
              <a:t>Утверждение проекта бюджета  Исполнение бюджета</a:t>
            </a:r>
          </a:p>
          <a:p>
            <a:pPr>
              <a:spcBef>
                <a:spcPts val="50"/>
              </a:spcBef>
            </a:pPr>
            <a:endParaRPr lang="ru-RU" sz="2700">
              <a:latin typeface="Cambria" pitchFamily="18" charset="0"/>
            </a:endParaRPr>
          </a:p>
          <a:p>
            <a:pPr algn="ctr"/>
            <a:r>
              <a:rPr lang="ru-RU" sz="2400">
                <a:latin typeface="Cambria" pitchFamily="18" charset="0"/>
              </a:rPr>
              <a:t>Бюджетная отчетность</a:t>
            </a:r>
          </a:p>
          <a:p>
            <a:pPr>
              <a:spcBef>
                <a:spcPts val="25"/>
              </a:spcBef>
            </a:pPr>
            <a:endParaRPr lang="ru-RU" sz="3200">
              <a:latin typeface="Cambria" pitchFamily="18" charset="0"/>
            </a:endParaRPr>
          </a:p>
          <a:p>
            <a:pPr algn="ctr">
              <a:lnSpc>
                <a:spcPts val="2850"/>
              </a:lnSpc>
            </a:pPr>
            <a:r>
              <a:rPr lang="ru-RU" sz="2400">
                <a:latin typeface="Cambria" pitchFamily="18" charset="0"/>
              </a:rPr>
              <a:t>Утверждение отчета об исполнении</a:t>
            </a:r>
          </a:p>
          <a:p>
            <a:pPr algn="ctr">
              <a:lnSpc>
                <a:spcPts val="2850"/>
              </a:lnSpc>
            </a:pPr>
            <a:r>
              <a:rPr lang="ru-RU" sz="2400">
                <a:latin typeface="Cambria" pitchFamily="18" charset="0"/>
              </a:rPr>
              <a:t>бюджета</a:t>
            </a:r>
          </a:p>
          <a:p>
            <a:endParaRPr lang="ru-RU" sz="2900">
              <a:latin typeface="Cambria" pitchFamily="18" charset="0"/>
            </a:endParaRPr>
          </a:p>
          <a:p>
            <a:pPr algn="ctr"/>
            <a:r>
              <a:rPr lang="ru-RU" sz="2400">
                <a:latin typeface="Cambria" pitchFamily="18" charset="0"/>
              </a:rPr>
              <a:t>Муниципальный финансовый контроль</a:t>
            </a:r>
          </a:p>
        </p:txBody>
      </p:sp>
      <p:sp>
        <p:nvSpPr>
          <p:cNvPr id="39942" name="Rectangle 6"/>
          <p:cNvSpPr>
            <a:spLocks/>
          </p:cNvSpPr>
          <p:nvPr/>
        </p:nvSpPr>
        <p:spPr bwMode="auto">
          <a:xfrm>
            <a:off x="1331913" y="260350"/>
            <a:ext cx="65119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b="1">
                <a:latin typeface="Cambria" pitchFamily="18" charset="0"/>
              </a:rPr>
              <a:t>       </a:t>
            </a: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Этапы бюджетного процесса</a:t>
            </a:r>
            <a:endParaRPr lang="ru-RU" sz="2000" b="1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7" name="object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7688" y="3571875"/>
            <a:ext cx="2913062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8" name="object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250" y="1123950"/>
            <a:ext cx="1785938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5959" name="object 7"/>
          <p:cNvGrpSpPr>
            <a:grpSpLocks/>
          </p:cNvGrpSpPr>
          <p:nvPr/>
        </p:nvGrpSpPr>
        <p:grpSpPr bwMode="auto">
          <a:xfrm>
            <a:off x="6294438" y="901700"/>
            <a:ext cx="2657475" cy="3165475"/>
            <a:chOff x="6294120" y="902208"/>
            <a:chExt cx="2658110" cy="3164205"/>
          </a:xfrm>
        </p:grpSpPr>
        <p:sp>
          <p:nvSpPr>
            <p:cNvPr id="125960" name="object 8"/>
            <p:cNvSpPr>
              <a:spLocks noChangeArrowheads="1"/>
            </p:cNvSpPr>
            <p:nvPr/>
          </p:nvSpPr>
          <p:spPr bwMode="auto">
            <a:xfrm>
              <a:off x="6301740" y="909828"/>
              <a:ext cx="2642870" cy="3148965"/>
            </a:xfrm>
            <a:custGeom>
              <a:avLst/>
              <a:gdLst>
                <a:gd name="T0" fmla="*/ 0 w 2642870"/>
                <a:gd name="T1" fmla="*/ 0 h 3148965"/>
                <a:gd name="T2" fmla="*/ 2642870 w 2642870"/>
                <a:gd name="T3" fmla="*/ 3148965 h 3148965"/>
              </a:gdLst>
              <a:ahLst/>
              <a:cxnLst/>
              <a:rect l="T0" t="T1" r="T2" b="T3"/>
              <a:pathLst>
                <a:path w="2642870" h="3148965">
                  <a:moveTo>
                    <a:pt x="2202180" y="0"/>
                  </a:moveTo>
                  <a:lnTo>
                    <a:pt x="440436" y="0"/>
                  </a:lnTo>
                  <a:lnTo>
                    <a:pt x="392452" y="2584"/>
                  </a:lnTo>
                  <a:lnTo>
                    <a:pt x="345964" y="10160"/>
                  </a:lnTo>
                  <a:lnTo>
                    <a:pt x="301239" y="22457"/>
                  </a:lnTo>
                  <a:lnTo>
                    <a:pt x="258548" y="39207"/>
                  </a:lnTo>
                  <a:lnTo>
                    <a:pt x="218157" y="60141"/>
                  </a:lnTo>
                  <a:lnTo>
                    <a:pt x="180337" y="84990"/>
                  </a:lnTo>
                  <a:lnTo>
                    <a:pt x="145357" y="113485"/>
                  </a:lnTo>
                  <a:lnTo>
                    <a:pt x="113485" y="145357"/>
                  </a:lnTo>
                  <a:lnTo>
                    <a:pt x="84990" y="180337"/>
                  </a:lnTo>
                  <a:lnTo>
                    <a:pt x="60141" y="218157"/>
                  </a:lnTo>
                  <a:lnTo>
                    <a:pt x="39207" y="258548"/>
                  </a:lnTo>
                  <a:lnTo>
                    <a:pt x="22457" y="301239"/>
                  </a:lnTo>
                  <a:lnTo>
                    <a:pt x="10160" y="345964"/>
                  </a:lnTo>
                  <a:lnTo>
                    <a:pt x="2584" y="392452"/>
                  </a:lnTo>
                  <a:lnTo>
                    <a:pt x="0" y="440436"/>
                  </a:lnTo>
                  <a:lnTo>
                    <a:pt x="0" y="2708148"/>
                  </a:lnTo>
                  <a:lnTo>
                    <a:pt x="2584" y="2756131"/>
                  </a:lnTo>
                  <a:lnTo>
                    <a:pt x="10160" y="2802619"/>
                  </a:lnTo>
                  <a:lnTo>
                    <a:pt x="22457" y="2847344"/>
                  </a:lnTo>
                  <a:lnTo>
                    <a:pt x="39207" y="2890035"/>
                  </a:lnTo>
                  <a:lnTo>
                    <a:pt x="60141" y="2930426"/>
                  </a:lnTo>
                  <a:lnTo>
                    <a:pt x="84990" y="2968246"/>
                  </a:lnTo>
                  <a:lnTo>
                    <a:pt x="113485" y="3003226"/>
                  </a:lnTo>
                  <a:lnTo>
                    <a:pt x="145357" y="3035098"/>
                  </a:lnTo>
                  <a:lnTo>
                    <a:pt x="180337" y="3063593"/>
                  </a:lnTo>
                  <a:lnTo>
                    <a:pt x="218157" y="3088442"/>
                  </a:lnTo>
                  <a:lnTo>
                    <a:pt x="258548" y="3109376"/>
                  </a:lnTo>
                  <a:lnTo>
                    <a:pt x="301239" y="3126126"/>
                  </a:lnTo>
                  <a:lnTo>
                    <a:pt x="345964" y="3138423"/>
                  </a:lnTo>
                  <a:lnTo>
                    <a:pt x="392452" y="3145999"/>
                  </a:lnTo>
                  <a:lnTo>
                    <a:pt x="440436" y="3148584"/>
                  </a:lnTo>
                  <a:lnTo>
                    <a:pt x="2202180" y="3148584"/>
                  </a:lnTo>
                  <a:lnTo>
                    <a:pt x="2250163" y="3145999"/>
                  </a:lnTo>
                  <a:lnTo>
                    <a:pt x="2296651" y="3138423"/>
                  </a:lnTo>
                  <a:lnTo>
                    <a:pt x="2341376" y="3126126"/>
                  </a:lnTo>
                  <a:lnTo>
                    <a:pt x="2384067" y="3109376"/>
                  </a:lnTo>
                  <a:lnTo>
                    <a:pt x="2424458" y="3088442"/>
                  </a:lnTo>
                  <a:lnTo>
                    <a:pt x="2462278" y="3063593"/>
                  </a:lnTo>
                  <a:lnTo>
                    <a:pt x="2497258" y="3035098"/>
                  </a:lnTo>
                  <a:lnTo>
                    <a:pt x="2529130" y="3003226"/>
                  </a:lnTo>
                  <a:lnTo>
                    <a:pt x="2557625" y="2968246"/>
                  </a:lnTo>
                  <a:lnTo>
                    <a:pt x="2582474" y="2930426"/>
                  </a:lnTo>
                  <a:lnTo>
                    <a:pt x="2603408" y="2890035"/>
                  </a:lnTo>
                  <a:lnTo>
                    <a:pt x="2620158" y="2847344"/>
                  </a:lnTo>
                  <a:lnTo>
                    <a:pt x="2632455" y="2802619"/>
                  </a:lnTo>
                  <a:lnTo>
                    <a:pt x="2640031" y="2756131"/>
                  </a:lnTo>
                  <a:lnTo>
                    <a:pt x="2642616" y="2708148"/>
                  </a:lnTo>
                  <a:lnTo>
                    <a:pt x="2642616" y="440436"/>
                  </a:lnTo>
                  <a:lnTo>
                    <a:pt x="2640031" y="392452"/>
                  </a:lnTo>
                  <a:lnTo>
                    <a:pt x="2632455" y="345964"/>
                  </a:lnTo>
                  <a:lnTo>
                    <a:pt x="2620158" y="301239"/>
                  </a:lnTo>
                  <a:lnTo>
                    <a:pt x="2603408" y="258548"/>
                  </a:lnTo>
                  <a:lnTo>
                    <a:pt x="2582474" y="218157"/>
                  </a:lnTo>
                  <a:lnTo>
                    <a:pt x="2557625" y="180337"/>
                  </a:lnTo>
                  <a:lnTo>
                    <a:pt x="2529130" y="145357"/>
                  </a:lnTo>
                  <a:lnTo>
                    <a:pt x="2497258" y="113485"/>
                  </a:lnTo>
                  <a:lnTo>
                    <a:pt x="2462278" y="84990"/>
                  </a:lnTo>
                  <a:lnTo>
                    <a:pt x="2424458" y="60141"/>
                  </a:lnTo>
                  <a:lnTo>
                    <a:pt x="2384067" y="39207"/>
                  </a:lnTo>
                  <a:lnTo>
                    <a:pt x="2341376" y="22457"/>
                  </a:lnTo>
                  <a:lnTo>
                    <a:pt x="2296651" y="10160"/>
                  </a:lnTo>
                  <a:lnTo>
                    <a:pt x="2250163" y="2584"/>
                  </a:lnTo>
                  <a:lnTo>
                    <a:pt x="2202180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5961" name="object 9"/>
            <p:cNvSpPr>
              <a:spLocks noChangeArrowheads="1"/>
            </p:cNvSpPr>
            <p:nvPr/>
          </p:nvSpPr>
          <p:spPr bwMode="auto">
            <a:xfrm>
              <a:off x="6301740" y="909828"/>
              <a:ext cx="2642870" cy="3148965"/>
            </a:xfrm>
            <a:custGeom>
              <a:avLst/>
              <a:gdLst>
                <a:gd name="T0" fmla="*/ 0 w 2642870"/>
                <a:gd name="T1" fmla="*/ 0 h 3148965"/>
                <a:gd name="T2" fmla="*/ 2642870 w 2642870"/>
                <a:gd name="T3" fmla="*/ 3148965 h 3148965"/>
              </a:gdLst>
              <a:ahLst/>
              <a:cxnLst/>
              <a:rect l="T0" t="T1" r="T2" b="T3"/>
              <a:pathLst>
                <a:path w="2642870" h="3148965">
                  <a:moveTo>
                    <a:pt x="0" y="440436"/>
                  </a:moveTo>
                  <a:lnTo>
                    <a:pt x="2584" y="392452"/>
                  </a:lnTo>
                  <a:lnTo>
                    <a:pt x="10160" y="345964"/>
                  </a:lnTo>
                  <a:lnTo>
                    <a:pt x="22457" y="301239"/>
                  </a:lnTo>
                  <a:lnTo>
                    <a:pt x="39207" y="258548"/>
                  </a:lnTo>
                  <a:lnTo>
                    <a:pt x="60141" y="218157"/>
                  </a:lnTo>
                  <a:lnTo>
                    <a:pt x="84990" y="180337"/>
                  </a:lnTo>
                  <a:lnTo>
                    <a:pt x="113485" y="145357"/>
                  </a:lnTo>
                  <a:lnTo>
                    <a:pt x="145357" y="113485"/>
                  </a:lnTo>
                  <a:lnTo>
                    <a:pt x="180337" y="84990"/>
                  </a:lnTo>
                  <a:lnTo>
                    <a:pt x="218157" y="60141"/>
                  </a:lnTo>
                  <a:lnTo>
                    <a:pt x="258548" y="39207"/>
                  </a:lnTo>
                  <a:lnTo>
                    <a:pt x="301239" y="22457"/>
                  </a:lnTo>
                  <a:lnTo>
                    <a:pt x="345964" y="10160"/>
                  </a:lnTo>
                  <a:lnTo>
                    <a:pt x="392452" y="2584"/>
                  </a:lnTo>
                  <a:lnTo>
                    <a:pt x="440436" y="0"/>
                  </a:lnTo>
                  <a:lnTo>
                    <a:pt x="2202180" y="0"/>
                  </a:lnTo>
                  <a:lnTo>
                    <a:pt x="2250163" y="2584"/>
                  </a:lnTo>
                  <a:lnTo>
                    <a:pt x="2296651" y="10160"/>
                  </a:lnTo>
                  <a:lnTo>
                    <a:pt x="2341376" y="22457"/>
                  </a:lnTo>
                  <a:lnTo>
                    <a:pt x="2384067" y="39207"/>
                  </a:lnTo>
                  <a:lnTo>
                    <a:pt x="2424458" y="60141"/>
                  </a:lnTo>
                  <a:lnTo>
                    <a:pt x="2462278" y="84990"/>
                  </a:lnTo>
                  <a:lnTo>
                    <a:pt x="2497258" y="113485"/>
                  </a:lnTo>
                  <a:lnTo>
                    <a:pt x="2529130" y="145357"/>
                  </a:lnTo>
                  <a:lnTo>
                    <a:pt x="2557625" y="180337"/>
                  </a:lnTo>
                  <a:lnTo>
                    <a:pt x="2582474" y="218157"/>
                  </a:lnTo>
                  <a:lnTo>
                    <a:pt x="2603408" y="258548"/>
                  </a:lnTo>
                  <a:lnTo>
                    <a:pt x="2620158" y="301239"/>
                  </a:lnTo>
                  <a:lnTo>
                    <a:pt x="2632455" y="345964"/>
                  </a:lnTo>
                  <a:lnTo>
                    <a:pt x="2640031" y="392452"/>
                  </a:lnTo>
                  <a:lnTo>
                    <a:pt x="2642616" y="440436"/>
                  </a:lnTo>
                  <a:lnTo>
                    <a:pt x="2642616" y="2708148"/>
                  </a:lnTo>
                  <a:lnTo>
                    <a:pt x="2640031" y="2756131"/>
                  </a:lnTo>
                  <a:lnTo>
                    <a:pt x="2632455" y="2802619"/>
                  </a:lnTo>
                  <a:lnTo>
                    <a:pt x="2620158" y="2847344"/>
                  </a:lnTo>
                  <a:lnTo>
                    <a:pt x="2603408" y="2890035"/>
                  </a:lnTo>
                  <a:lnTo>
                    <a:pt x="2582474" y="2930426"/>
                  </a:lnTo>
                  <a:lnTo>
                    <a:pt x="2557625" y="2968246"/>
                  </a:lnTo>
                  <a:lnTo>
                    <a:pt x="2529130" y="3003226"/>
                  </a:lnTo>
                  <a:lnTo>
                    <a:pt x="2497258" y="3035098"/>
                  </a:lnTo>
                  <a:lnTo>
                    <a:pt x="2462278" y="3063593"/>
                  </a:lnTo>
                  <a:lnTo>
                    <a:pt x="2424458" y="3088442"/>
                  </a:lnTo>
                  <a:lnTo>
                    <a:pt x="2384067" y="3109376"/>
                  </a:lnTo>
                  <a:lnTo>
                    <a:pt x="2341376" y="3126126"/>
                  </a:lnTo>
                  <a:lnTo>
                    <a:pt x="2296651" y="3138423"/>
                  </a:lnTo>
                  <a:lnTo>
                    <a:pt x="2250163" y="3145999"/>
                  </a:lnTo>
                  <a:lnTo>
                    <a:pt x="2202180" y="3148584"/>
                  </a:lnTo>
                  <a:lnTo>
                    <a:pt x="440436" y="3148584"/>
                  </a:lnTo>
                  <a:lnTo>
                    <a:pt x="392452" y="3145999"/>
                  </a:lnTo>
                  <a:lnTo>
                    <a:pt x="345964" y="3138423"/>
                  </a:lnTo>
                  <a:lnTo>
                    <a:pt x="301239" y="3126126"/>
                  </a:lnTo>
                  <a:lnTo>
                    <a:pt x="258548" y="3109376"/>
                  </a:lnTo>
                  <a:lnTo>
                    <a:pt x="218157" y="3088442"/>
                  </a:lnTo>
                  <a:lnTo>
                    <a:pt x="180337" y="3063593"/>
                  </a:lnTo>
                  <a:lnTo>
                    <a:pt x="145357" y="3035098"/>
                  </a:lnTo>
                  <a:lnTo>
                    <a:pt x="113485" y="3003226"/>
                  </a:lnTo>
                  <a:lnTo>
                    <a:pt x="84990" y="2968246"/>
                  </a:lnTo>
                  <a:lnTo>
                    <a:pt x="60141" y="2930426"/>
                  </a:lnTo>
                  <a:lnTo>
                    <a:pt x="39207" y="2890035"/>
                  </a:lnTo>
                  <a:lnTo>
                    <a:pt x="22457" y="2847344"/>
                  </a:lnTo>
                  <a:lnTo>
                    <a:pt x="10160" y="2802619"/>
                  </a:lnTo>
                  <a:lnTo>
                    <a:pt x="2584" y="2756131"/>
                  </a:lnTo>
                  <a:lnTo>
                    <a:pt x="0" y="2708148"/>
                  </a:lnTo>
                  <a:lnTo>
                    <a:pt x="0" y="440436"/>
                  </a:lnTo>
                  <a:close/>
                </a:path>
              </a:pathLst>
            </a:custGeom>
            <a:noFill/>
            <a:ln w="15239">
              <a:solidFill>
                <a:srgbClr val="37499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 idx="4294967295"/>
          </p:nvPr>
        </p:nvSpPr>
        <p:spPr>
          <a:xfrm>
            <a:off x="6804025" y="908050"/>
            <a:ext cx="1630363" cy="561975"/>
          </a:xfrm>
        </p:spPr>
        <p:txBody>
          <a:bodyPr wrap="square" lIns="0" tIns="12700" rIns="0" bIns="0" numCol="1" compatLnSpc="1">
            <a:prstTxWarp prst="textNoShape">
              <a:avLst/>
            </a:prstTxWarp>
            <a:spAutoFit/>
          </a:bodyPr>
          <a:lstStyle/>
          <a:p>
            <a:pPr marL="12700" indent="44450" algn="ctr" eaLnBrk="1" hangingPunct="1">
              <a:spcBef>
                <a:spcPts val="100"/>
              </a:spcBef>
              <a:buFont typeface="Georgia" pitchFamily="18" charset="0"/>
              <a:buNone/>
            </a:pPr>
            <a:r>
              <a:rPr lang="ru-RU" sz="1800" smtClean="0">
                <a:solidFill>
                  <a:srgbClr val="0D0D0D"/>
                </a:solidFill>
                <a:effectLst/>
                <a:latin typeface="Arial" charset="0"/>
              </a:rPr>
              <a:t>РАСХОДЫ</a:t>
            </a:r>
            <a:br>
              <a:rPr lang="ru-RU" sz="1800" smtClean="0">
                <a:solidFill>
                  <a:srgbClr val="0D0D0D"/>
                </a:solidFill>
                <a:effectLst/>
                <a:latin typeface="Arial" charset="0"/>
              </a:rPr>
            </a:br>
            <a:r>
              <a:rPr lang="ru-RU" sz="1800" smtClean="0">
                <a:solidFill>
                  <a:srgbClr val="0D0D0D"/>
                </a:solidFill>
                <a:effectLst/>
                <a:latin typeface="Arial" charset="0"/>
              </a:rPr>
              <a:t> БЮДЖЕТА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372225" y="1462088"/>
            <a:ext cx="2520950" cy="25654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76213" indent="-3175" algn="ctr">
              <a:spcBef>
                <a:spcPts val="100"/>
              </a:spcBef>
            </a:pPr>
            <a:r>
              <a:rPr lang="ru-RU" sz="1400">
                <a:solidFill>
                  <a:srgbClr val="0D0D0D"/>
                </a:solidFill>
                <a:latin typeface="Cambria" pitchFamily="18" charset="0"/>
              </a:rPr>
              <a:t>Выплачиваемые из  бюджета денежные  средства (социальные  выплаты населению,  содержание муниципальных  учреждений(образование,  культура и другие),</a:t>
            </a:r>
            <a:endParaRPr lang="ru-RU" sz="1400">
              <a:latin typeface="Cambria" pitchFamily="18" charset="0"/>
            </a:endParaRPr>
          </a:p>
          <a:p>
            <a:pPr marL="176213" indent="-3175" algn="ctr"/>
            <a:r>
              <a:rPr lang="ru-RU" sz="1400">
                <a:solidFill>
                  <a:srgbClr val="0D0D0D"/>
                </a:solidFill>
                <a:latin typeface="Cambria" pitchFamily="18" charset="0"/>
              </a:rPr>
              <a:t>капитальное  строительство,</a:t>
            </a:r>
            <a:endParaRPr lang="ru-RU" sz="1400">
              <a:latin typeface="Cambria" pitchFamily="18" charset="0"/>
            </a:endParaRPr>
          </a:p>
          <a:p>
            <a:pPr marL="176213" indent="-3175" algn="ctr"/>
            <a:r>
              <a:rPr lang="ru-RU" sz="1400">
                <a:solidFill>
                  <a:srgbClr val="0D0D0D"/>
                </a:solidFill>
                <a:latin typeface="Cambria" pitchFamily="18" charset="0"/>
              </a:rPr>
              <a:t>благоустройство города и  другие</a:t>
            </a:r>
            <a:endParaRPr lang="ru-RU" sz="1400">
              <a:latin typeface="Cambria" pitchFamily="18" charset="0"/>
            </a:endParaRPr>
          </a:p>
        </p:txBody>
      </p:sp>
      <p:grpSp>
        <p:nvGrpSpPr>
          <p:cNvPr id="125964" name="object 12"/>
          <p:cNvGrpSpPr>
            <a:grpSpLocks/>
          </p:cNvGrpSpPr>
          <p:nvPr/>
        </p:nvGrpSpPr>
        <p:grpSpPr bwMode="auto">
          <a:xfrm>
            <a:off x="207963" y="993775"/>
            <a:ext cx="2644775" cy="2301875"/>
            <a:chOff x="207263" y="993647"/>
            <a:chExt cx="2646045" cy="2301240"/>
          </a:xfrm>
        </p:grpSpPr>
        <p:sp>
          <p:nvSpPr>
            <p:cNvPr id="125965" name="object 13"/>
            <p:cNvSpPr>
              <a:spLocks noChangeArrowheads="1"/>
            </p:cNvSpPr>
            <p:nvPr/>
          </p:nvSpPr>
          <p:spPr bwMode="auto">
            <a:xfrm>
              <a:off x="214883" y="1001267"/>
              <a:ext cx="2630805" cy="2286000"/>
            </a:xfrm>
            <a:custGeom>
              <a:avLst/>
              <a:gdLst>
                <a:gd name="T0" fmla="*/ 0 w 2630805"/>
                <a:gd name="T1" fmla="*/ 0 h 2286000"/>
                <a:gd name="T2" fmla="*/ 2630805 w 2630805"/>
                <a:gd name="T3" fmla="*/ 2286000 h 2286000"/>
              </a:gdLst>
              <a:ahLst/>
              <a:cxnLst/>
              <a:rect l="T0" t="T1" r="T2" b="T3"/>
              <a:pathLst>
                <a:path w="2630805" h="2286000">
                  <a:moveTo>
                    <a:pt x="2249424" y="0"/>
                  </a:moveTo>
                  <a:lnTo>
                    <a:pt x="381000" y="0"/>
                  </a:lnTo>
                  <a:lnTo>
                    <a:pt x="333209" y="2968"/>
                  </a:lnTo>
                  <a:lnTo>
                    <a:pt x="287190" y="11634"/>
                  </a:lnTo>
                  <a:lnTo>
                    <a:pt x="243298" y="25643"/>
                  </a:lnTo>
                  <a:lnTo>
                    <a:pt x="201893" y="44636"/>
                  </a:lnTo>
                  <a:lnTo>
                    <a:pt x="163329" y="68257"/>
                  </a:lnTo>
                  <a:lnTo>
                    <a:pt x="127965" y="96149"/>
                  </a:lnTo>
                  <a:lnTo>
                    <a:pt x="96158" y="127955"/>
                  </a:lnTo>
                  <a:lnTo>
                    <a:pt x="68264" y="163318"/>
                  </a:lnTo>
                  <a:lnTo>
                    <a:pt x="44641" y="201881"/>
                  </a:lnTo>
                  <a:lnTo>
                    <a:pt x="25646" y="243288"/>
                  </a:lnTo>
                  <a:lnTo>
                    <a:pt x="11636" y="287181"/>
                  </a:lnTo>
                  <a:lnTo>
                    <a:pt x="2968" y="333204"/>
                  </a:lnTo>
                  <a:lnTo>
                    <a:pt x="0" y="381000"/>
                  </a:lnTo>
                  <a:lnTo>
                    <a:pt x="0" y="1905000"/>
                  </a:lnTo>
                  <a:lnTo>
                    <a:pt x="2968" y="1952795"/>
                  </a:lnTo>
                  <a:lnTo>
                    <a:pt x="11636" y="1998818"/>
                  </a:lnTo>
                  <a:lnTo>
                    <a:pt x="25646" y="2042711"/>
                  </a:lnTo>
                  <a:lnTo>
                    <a:pt x="44641" y="2084118"/>
                  </a:lnTo>
                  <a:lnTo>
                    <a:pt x="68264" y="2122681"/>
                  </a:lnTo>
                  <a:lnTo>
                    <a:pt x="96158" y="2158044"/>
                  </a:lnTo>
                  <a:lnTo>
                    <a:pt x="127965" y="2189850"/>
                  </a:lnTo>
                  <a:lnTo>
                    <a:pt x="163329" y="2217742"/>
                  </a:lnTo>
                  <a:lnTo>
                    <a:pt x="201893" y="2241363"/>
                  </a:lnTo>
                  <a:lnTo>
                    <a:pt x="243298" y="2260356"/>
                  </a:lnTo>
                  <a:lnTo>
                    <a:pt x="287190" y="2274365"/>
                  </a:lnTo>
                  <a:lnTo>
                    <a:pt x="333209" y="2283031"/>
                  </a:lnTo>
                  <a:lnTo>
                    <a:pt x="381000" y="2286000"/>
                  </a:lnTo>
                  <a:lnTo>
                    <a:pt x="2249424" y="2286000"/>
                  </a:lnTo>
                  <a:lnTo>
                    <a:pt x="2297219" y="2283031"/>
                  </a:lnTo>
                  <a:lnTo>
                    <a:pt x="2343242" y="2274365"/>
                  </a:lnTo>
                  <a:lnTo>
                    <a:pt x="2387135" y="2260356"/>
                  </a:lnTo>
                  <a:lnTo>
                    <a:pt x="2428542" y="2241363"/>
                  </a:lnTo>
                  <a:lnTo>
                    <a:pt x="2467105" y="2217742"/>
                  </a:lnTo>
                  <a:lnTo>
                    <a:pt x="2502468" y="2189850"/>
                  </a:lnTo>
                  <a:lnTo>
                    <a:pt x="2534274" y="2158044"/>
                  </a:lnTo>
                  <a:lnTo>
                    <a:pt x="2562166" y="2122681"/>
                  </a:lnTo>
                  <a:lnTo>
                    <a:pt x="2585787" y="2084118"/>
                  </a:lnTo>
                  <a:lnTo>
                    <a:pt x="2604780" y="2042711"/>
                  </a:lnTo>
                  <a:lnTo>
                    <a:pt x="2618789" y="1998818"/>
                  </a:lnTo>
                  <a:lnTo>
                    <a:pt x="2627455" y="1952795"/>
                  </a:lnTo>
                  <a:lnTo>
                    <a:pt x="2630424" y="1905000"/>
                  </a:lnTo>
                  <a:lnTo>
                    <a:pt x="2630424" y="381000"/>
                  </a:lnTo>
                  <a:lnTo>
                    <a:pt x="2627455" y="333204"/>
                  </a:lnTo>
                  <a:lnTo>
                    <a:pt x="2618789" y="287181"/>
                  </a:lnTo>
                  <a:lnTo>
                    <a:pt x="2604780" y="243288"/>
                  </a:lnTo>
                  <a:lnTo>
                    <a:pt x="2585787" y="201881"/>
                  </a:lnTo>
                  <a:lnTo>
                    <a:pt x="2562166" y="163318"/>
                  </a:lnTo>
                  <a:lnTo>
                    <a:pt x="2534274" y="127955"/>
                  </a:lnTo>
                  <a:lnTo>
                    <a:pt x="2502468" y="96149"/>
                  </a:lnTo>
                  <a:lnTo>
                    <a:pt x="2467105" y="68257"/>
                  </a:lnTo>
                  <a:lnTo>
                    <a:pt x="2428542" y="44636"/>
                  </a:lnTo>
                  <a:lnTo>
                    <a:pt x="2387135" y="25643"/>
                  </a:lnTo>
                  <a:lnTo>
                    <a:pt x="2343242" y="11634"/>
                  </a:lnTo>
                  <a:lnTo>
                    <a:pt x="2297219" y="2968"/>
                  </a:lnTo>
                  <a:lnTo>
                    <a:pt x="2249424" y="0"/>
                  </a:lnTo>
                  <a:close/>
                </a:path>
              </a:pathLst>
            </a:custGeom>
            <a:solidFill>
              <a:srgbClr val="FFCCA6">
                <a:alpha val="7882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5966" name="object 14"/>
            <p:cNvSpPr>
              <a:spLocks noChangeArrowheads="1"/>
            </p:cNvSpPr>
            <p:nvPr/>
          </p:nvSpPr>
          <p:spPr bwMode="auto">
            <a:xfrm>
              <a:off x="214883" y="1001267"/>
              <a:ext cx="2630805" cy="2286000"/>
            </a:xfrm>
            <a:custGeom>
              <a:avLst/>
              <a:gdLst>
                <a:gd name="T0" fmla="*/ 0 w 2630805"/>
                <a:gd name="T1" fmla="*/ 0 h 2286000"/>
                <a:gd name="T2" fmla="*/ 2630805 w 2630805"/>
                <a:gd name="T3" fmla="*/ 2286000 h 2286000"/>
              </a:gdLst>
              <a:ahLst/>
              <a:cxnLst/>
              <a:rect l="T0" t="T1" r="T2" b="T3"/>
              <a:pathLst>
                <a:path w="2630805" h="2286000">
                  <a:moveTo>
                    <a:pt x="0" y="381000"/>
                  </a:moveTo>
                  <a:lnTo>
                    <a:pt x="2968" y="333204"/>
                  </a:lnTo>
                  <a:lnTo>
                    <a:pt x="11636" y="287181"/>
                  </a:lnTo>
                  <a:lnTo>
                    <a:pt x="25646" y="243288"/>
                  </a:lnTo>
                  <a:lnTo>
                    <a:pt x="44641" y="201881"/>
                  </a:lnTo>
                  <a:lnTo>
                    <a:pt x="68264" y="163318"/>
                  </a:lnTo>
                  <a:lnTo>
                    <a:pt x="96158" y="127955"/>
                  </a:lnTo>
                  <a:lnTo>
                    <a:pt x="127965" y="96149"/>
                  </a:lnTo>
                  <a:lnTo>
                    <a:pt x="163329" y="68257"/>
                  </a:lnTo>
                  <a:lnTo>
                    <a:pt x="201893" y="44636"/>
                  </a:lnTo>
                  <a:lnTo>
                    <a:pt x="243298" y="25643"/>
                  </a:lnTo>
                  <a:lnTo>
                    <a:pt x="287190" y="11634"/>
                  </a:lnTo>
                  <a:lnTo>
                    <a:pt x="333209" y="2968"/>
                  </a:lnTo>
                  <a:lnTo>
                    <a:pt x="381000" y="0"/>
                  </a:lnTo>
                  <a:lnTo>
                    <a:pt x="2249424" y="0"/>
                  </a:lnTo>
                  <a:lnTo>
                    <a:pt x="2297219" y="2968"/>
                  </a:lnTo>
                  <a:lnTo>
                    <a:pt x="2343242" y="11634"/>
                  </a:lnTo>
                  <a:lnTo>
                    <a:pt x="2387135" y="25643"/>
                  </a:lnTo>
                  <a:lnTo>
                    <a:pt x="2428542" y="44636"/>
                  </a:lnTo>
                  <a:lnTo>
                    <a:pt x="2467105" y="68257"/>
                  </a:lnTo>
                  <a:lnTo>
                    <a:pt x="2502468" y="96149"/>
                  </a:lnTo>
                  <a:lnTo>
                    <a:pt x="2534274" y="127955"/>
                  </a:lnTo>
                  <a:lnTo>
                    <a:pt x="2562166" y="163318"/>
                  </a:lnTo>
                  <a:lnTo>
                    <a:pt x="2585787" y="201881"/>
                  </a:lnTo>
                  <a:lnTo>
                    <a:pt x="2604780" y="243288"/>
                  </a:lnTo>
                  <a:lnTo>
                    <a:pt x="2618789" y="287181"/>
                  </a:lnTo>
                  <a:lnTo>
                    <a:pt x="2627455" y="333204"/>
                  </a:lnTo>
                  <a:lnTo>
                    <a:pt x="2630424" y="381000"/>
                  </a:lnTo>
                  <a:lnTo>
                    <a:pt x="2630424" y="1905000"/>
                  </a:lnTo>
                  <a:lnTo>
                    <a:pt x="2627455" y="1952795"/>
                  </a:lnTo>
                  <a:lnTo>
                    <a:pt x="2618789" y="1998818"/>
                  </a:lnTo>
                  <a:lnTo>
                    <a:pt x="2604780" y="2042711"/>
                  </a:lnTo>
                  <a:lnTo>
                    <a:pt x="2585787" y="2084118"/>
                  </a:lnTo>
                  <a:lnTo>
                    <a:pt x="2562166" y="2122681"/>
                  </a:lnTo>
                  <a:lnTo>
                    <a:pt x="2534274" y="2158044"/>
                  </a:lnTo>
                  <a:lnTo>
                    <a:pt x="2502468" y="2189850"/>
                  </a:lnTo>
                  <a:lnTo>
                    <a:pt x="2467105" y="2217742"/>
                  </a:lnTo>
                  <a:lnTo>
                    <a:pt x="2428542" y="2241363"/>
                  </a:lnTo>
                  <a:lnTo>
                    <a:pt x="2387135" y="2260356"/>
                  </a:lnTo>
                  <a:lnTo>
                    <a:pt x="2343242" y="2274365"/>
                  </a:lnTo>
                  <a:lnTo>
                    <a:pt x="2297219" y="2283031"/>
                  </a:lnTo>
                  <a:lnTo>
                    <a:pt x="2249424" y="2286000"/>
                  </a:lnTo>
                  <a:lnTo>
                    <a:pt x="381000" y="2286000"/>
                  </a:lnTo>
                  <a:lnTo>
                    <a:pt x="333209" y="2283031"/>
                  </a:lnTo>
                  <a:lnTo>
                    <a:pt x="287190" y="2274365"/>
                  </a:lnTo>
                  <a:lnTo>
                    <a:pt x="243298" y="2260356"/>
                  </a:lnTo>
                  <a:lnTo>
                    <a:pt x="201893" y="2241363"/>
                  </a:lnTo>
                  <a:lnTo>
                    <a:pt x="163329" y="2217742"/>
                  </a:lnTo>
                  <a:lnTo>
                    <a:pt x="127965" y="2189850"/>
                  </a:lnTo>
                  <a:lnTo>
                    <a:pt x="96158" y="2158044"/>
                  </a:lnTo>
                  <a:lnTo>
                    <a:pt x="68264" y="2122681"/>
                  </a:lnTo>
                  <a:lnTo>
                    <a:pt x="44641" y="2084118"/>
                  </a:lnTo>
                  <a:lnTo>
                    <a:pt x="25646" y="2042711"/>
                  </a:lnTo>
                  <a:lnTo>
                    <a:pt x="11636" y="1998818"/>
                  </a:lnTo>
                  <a:lnTo>
                    <a:pt x="2968" y="1952795"/>
                  </a:lnTo>
                  <a:lnTo>
                    <a:pt x="0" y="1905000"/>
                  </a:lnTo>
                  <a:lnTo>
                    <a:pt x="0" y="381000"/>
                  </a:lnTo>
                  <a:close/>
                </a:path>
              </a:pathLst>
            </a:custGeom>
            <a:noFill/>
            <a:ln w="15239">
              <a:solidFill>
                <a:srgbClr val="37499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68313" y="981075"/>
            <a:ext cx="2166937" cy="226536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b="1">
                <a:solidFill>
                  <a:srgbClr val="0D0D0D"/>
                </a:solidFill>
                <a:latin typeface="Cambria" pitchFamily="18" charset="0"/>
              </a:rPr>
              <a:t>ДОХОДЫ БЮДЖЕТА</a:t>
            </a:r>
            <a:endParaRPr lang="ru-RU">
              <a:latin typeface="Cambria" pitchFamily="18" charset="0"/>
            </a:endParaRPr>
          </a:p>
          <a:p>
            <a:pPr algn="ctr">
              <a:spcBef>
                <a:spcPts val="13"/>
              </a:spcBef>
            </a:pPr>
            <a:r>
              <a:rPr lang="ru-RU" sz="1400">
                <a:solidFill>
                  <a:srgbClr val="0D0D0D"/>
                </a:solidFill>
                <a:latin typeface="Cambria" pitchFamily="18" charset="0"/>
              </a:rPr>
              <a:t>Поступающие в бюджет</a:t>
            </a:r>
            <a:endParaRPr lang="ru-RU" sz="1400">
              <a:latin typeface="Cambria" pitchFamily="18" charset="0"/>
            </a:endParaRPr>
          </a:p>
          <a:p>
            <a:pPr algn="ctr"/>
            <a:r>
              <a:rPr lang="ru-RU" sz="1400">
                <a:solidFill>
                  <a:srgbClr val="0D0D0D"/>
                </a:solidFill>
                <a:latin typeface="Cambria" pitchFamily="18" charset="0"/>
              </a:rPr>
              <a:t>денежные средства</a:t>
            </a:r>
            <a:endParaRPr lang="ru-RU" sz="1400">
              <a:latin typeface="Cambria" pitchFamily="18" charset="0"/>
            </a:endParaRPr>
          </a:p>
          <a:p>
            <a:pPr algn="ctr"/>
            <a:r>
              <a:rPr lang="ru-RU" sz="1400">
                <a:solidFill>
                  <a:srgbClr val="0D0D0D"/>
                </a:solidFill>
                <a:latin typeface="Cambria" pitchFamily="18" charset="0"/>
              </a:rPr>
              <a:t>(налоги юридических и  физических лиц,</a:t>
            </a:r>
            <a:endParaRPr lang="ru-RU" sz="1400">
              <a:latin typeface="Cambria" pitchFamily="18" charset="0"/>
            </a:endParaRPr>
          </a:p>
          <a:p>
            <a:pPr algn="ctr"/>
            <a:r>
              <a:rPr lang="ru-RU" sz="1400">
                <a:solidFill>
                  <a:srgbClr val="0D0D0D"/>
                </a:solidFill>
                <a:latin typeface="Cambria" pitchFamily="18" charset="0"/>
              </a:rPr>
              <a:t>административные  платежи и сборы,  безвозмездные</a:t>
            </a:r>
            <a:endParaRPr lang="ru-RU" sz="1400">
              <a:latin typeface="Cambria" pitchFamily="18" charset="0"/>
            </a:endParaRPr>
          </a:p>
          <a:p>
            <a:pPr algn="ctr"/>
            <a:r>
              <a:rPr lang="ru-RU" sz="1400">
                <a:solidFill>
                  <a:srgbClr val="0D0D0D"/>
                </a:solidFill>
                <a:latin typeface="Cambria" pitchFamily="18" charset="0"/>
              </a:rPr>
              <a:t>поступления)</a:t>
            </a:r>
            <a:endParaRPr lang="ru-RU" sz="1400">
              <a:latin typeface="Cambria" pitchFamily="18" charset="0"/>
            </a:endParaRPr>
          </a:p>
        </p:txBody>
      </p:sp>
      <p:grpSp>
        <p:nvGrpSpPr>
          <p:cNvPr id="125968" name="object 16"/>
          <p:cNvGrpSpPr>
            <a:grpSpLocks/>
          </p:cNvGrpSpPr>
          <p:nvPr/>
        </p:nvGrpSpPr>
        <p:grpSpPr bwMode="auto">
          <a:xfrm>
            <a:off x="207963" y="4279900"/>
            <a:ext cx="1873250" cy="2017713"/>
            <a:chOff x="207263" y="4279391"/>
            <a:chExt cx="1874520" cy="2018030"/>
          </a:xfrm>
        </p:grpSpPr>
        <p:sp>
          <p:nvSpPr>
            <p:cNvPr id="125969" name="object 17"/>
            <p:cNvSpPr>
              <a:spLocks noChangeArrowheads="1"/>
            </p:cNvSpPr>
            <p:nvPr/>
          </p:nvSpPr>
          <p:spPr bwMode="auto">
            <a:xfrm>
              <a:off x="214883" y="4287011"/>
              <a:ext cx="1859280" cy="2002789"/>
            </a:xfrm>
            <a:custGeom>
              <a:avLst/>
              <a:gdLst>
                <a:gd name="T0" fmla="*/ 0 w 1859280"/>
                <a:gd name="T1" fmla="*/ 0 h 2002789"/>
                <a:gd name="T2" fmla="*/ 1859280 w 1859280"/>
                <a:gd name="T3" fmla="*/ 2002789 h 2002789"/>
              </a:gdLst>
              <a:ahLst/>
              <a:cxnLst/>
              <a:rect l="T0" t="T1" r="T2" b="T3"/>
              <a:pathLst>
                <a:path w="1859280" h="2002789">
                  <a:moveTo>
                    <a:pt x="1549399" y="0"/>
                  </a:moveTo>
                  <a:lnTo>
                    <a:pt x="309880" y="0"/>
                  </a:lnTo>
                  <a:lnTo>
                    <a:pt x="264087" y="3358"/>
                  </a:lnTo>
                  <a:lnTo>
                    <a:pt x="220381" y="13115"/>
                  </a:lnTo>
                  <a:lnTo>
                    <a:pt x="179241" y="28792"/>
                  </a:lnTo>
                  <a:lnTo>
                    <a:pt x="141145" y="49909"/>
                  </a:lnTo>
                  <a:lnTo>
                    <a:pt x="106574" y="75990"/>
                  </a:lnTo>
                  <a:lnTo>
                    <a:pt x="76007" y="106554"/>
                  </a:lnTo>
                  <a:lnTo>
                    <a:pt x="49922" y="141123"/>
                  </a:lnTo>
                  <a:lnTo>
                    <a:pt x="28800" y="179219"/>
                  </a:lnTo>
                  <a:lnTo>
                    <a:pt x="13119" y="220362"/>
                  </a:lnTo>
                  <a:lnTo>
                    <a:pt x="3359" y="264076"/>
                  </a:lnTo>
                  <a:lnTo>
                    <a:pt x="0" y="309880"/>
                  </a:lnTo>
                  <a:lnTo>
                    <a:pt x="0" y="1692656"/>
                  </a:lnTo>
                  <a:lnTo>
                    <a:pt x="3359" y="1738448"/>
                  </a:lnTo>
                  <a:lnTo>
                    <a:pt x="13119" y="1782154"/>
                  </a:lnTo>
                  <a:lnTo>
                    <a:pt x="28800" y="1823294"/>
                  </a:lnTo>
                  <a:lnTo>
                    <a:pt x="49922" y="1861390"/>
                  </a:lnTo>
                  <a:lnTo>
                    <a:pt x="76007" y="1895961"/>
                  </a:lnTo>
                  <a:lnTo>
                    <a:pt x="106574" y="1926528"/>
                  </a:lnTo>
                  <a:lnTo>
                    <a:pt x="141145" y="1952613"/>
                  </a:lnTo>
                  <a:lnTo>
                    <a:pt x="179241" y="1973735"/>
                  </a:lnTo>
                  <a:lnTo>
                    <a:pt x="220381" y="1989416"/>
                  </a:lnTo>
                  <a:lnTo>
                    <a:pt x="264087" y="1999176"/>
                  </a:lnTo>
                  <a:lnTo>
                    <a:pt x="309880" y="2002536"/>
                  </a:lnTo>
                  <a:lnTo>
                    <a:pt x="1549399" y="2002536"/>
                  </a:lnTo>
                  <a:lnTo>
                    <a:pt x="1595203" y="1999176"/>
                  </a:lnTo>
                  <a:lnTo>
                    <a:pt x="1638917" y="1989416"/>
                  </a:lnTo>
                  <a:lnTo>
                    <a:pt x="1680060" y="1973735"/>
                  </a:lnTo>
                  <a:lnTo>
                    <a:pt x="1718156" y="1952613"/>
                  </a:lnTo>
                  <a:lnTo>
                    <a:pt x="1752725" y="1926528"/>
                  </a:lnTo>
                  <a:lnTo>
                    <a:pt x="1783289" y="1895961"/>
                  </a:lnTo>
                  <a:lnTo>
                    <a:pt x="1809370" y="1861390"/>
                  </a:lnTo>
                  <a:lnTo>
                    <a:pt x="1830487" y="1823294"/>
                  </a:lnTo>
                  <a:lnTo>
                    <a:pt x="1846164" y="1782154"/>
                  </a:lnTo>
                  <a:lnTo>
                    <a:pt x="1855921" y="1738448"/>
                  </a:lnTo>
                  <a:lnTo>
                    <a:pt x="1859279" y="1692656"/>
                  </a:lnTo>
                  <a:lnTo>
                    <a:pt x="1859279" y="309880"/>
                  </a:lnTo>
                  <a:lnTo>
                    <a:pt x="1855921" y="264076"/>
                  </a:lnTo>
                  <a:lnTo>
                    <a:pt x="1846164" y="220362"/>
                  </a:lnTo>
                  <a:lnTo>
                    <a:pt x="1830487" y="179219"/>
                  </a:lnTo>
                  <a:lnTo>
                    <a:pt x="1809370" y="141123"/>
                  </a:lnTo>
                  <a:lnTo>
                    <a:pt x="1783289" y="106554"/>
                  </a:lnTo>
                  <a:lnTo>
                    <a:pt x="1752725" y="75990"/>
                  </a:lnTo>
                  <a:lnTo>
                    <a:pt x="1718156" y="49909"/>
                  </a:lnTo>
                  <a:lnTo>
                    <a:pt x="1680060" y="28792"/>
                  </a:lnTo>
                  <a:lnTo>
                    <a:pt x="1638917" y="13115"/>
                  </a:lnTo>
                  <a:lnTo>
                    <a:pt x="1595203" y="3358"/>
                  </a:lnTo>
                  <a:lnTo>
                    <a:pt x="1549399" y="0"/>
                  </a:lnTo>
                  <a:close/>
                </a:path>
              </a:pathLst>
            </a:cu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5970" name="object 18"/>
            <p:cNvSpPr>
              <a:spLocks noChangeArrowheads="1"/>
            </p:cNvSpPr>
            <p:nvPr/>
          </p:nvSpPr>
          <p:spPr bwMode="auto">
            <a:xfrm>
              <a:off x="214883" y="4287011"/>
              <a:ext cx="1859280" cy="2002789"/>
            </a:xfrm>
            <a:custGeom>
              <a:avLst/>
              <a:gdLst>
                <a:gd name="T0" fmla="*/ 0 w 1859280"/>
                <a:gd name="T1" fmla="*/ 0 h 2002789"/>
                <a:gd name="T2" fmla="*/ 1859280 w 1859280"/>
                <a:gd name="T3" fmla="*/ 2002789 h 2002789"/>
              </a:gdLst>
              <a:ahLst/>
              <a:cxnLst/>
              <a:rect l="T0" t="T1" r="T2" b="T3"/>
              <a:pathLst>
                <a:path w="1859280" h="2002789">
                  <a:moveTo>
                    <a:pt x="0" y="309880"/>
                  </a:moveTo>
                  <a:lnTo>
                    <a:pt x="3359" y="264076"/>
                  </a:lnTo>
                  <a:lnTo>
                    <a:pt x="13119" y="220362"/>
                  </a:lnTo>
                  <a:lnTo>
                    <a:pt x="28800" y="179219"/>
                  </a:lnTo>
                  <a:lnTo>
                    <a:pt x="49922" y="141123"/>
                  </a:lnTo>
                  <a:lnTo>
                    <a:pt x="76007" y="106554"/>
                  </a:lnTo>
                  <a:lnTo>
                    <a:pt x="106574" y="75990"/>
                  </a:lnTo>
                  <a:lnTo>
                    <a:pt x="141145" y="49909"/>
                  </a:lnTo>
                  <a:lnTo>
                    <a:pt x="179241" y="28792"/>
                  </a:lnTo>
                  <a:lnTo>
                    <a:pt x="220381" y="13115"/>
                  </a:lnTo>
                  <a:lnTo>
                    <a:pt x="264087" y="3358"/>
                  </a:lnTo>
                  <a:lnTo>
                    <a:pt x="309880" y="0"/>
                  </a:lnTo>
                  <a:lnTo>
                    <a:pt x="1549399" y="0"/>
                  </a:lnTo>
                  <a:lnTo>
                    <a:pt x="1595203" y="3358"/>
                  </a:lnTo>
                  <a:lnTo>
                    <a:pt x="1638917" y="13115"/>
                  </a:lnTo>
                  <a:lnTo>
                    <a:pt x="1680060" y="28792"/>
                  </a:lnTo>
                  <a:lnTo>
                    <a:pt x="1718156" y="49909"/>
                  </a:lnTo>
                  <a:lnTo>
                    <a:pt x="1752725" y="75990"/>
                  </a:lnTo>
                  <a:lnTo>
                    <a:pt x="1783289" y="106554"/>
                  </a:lnTo>
                  <a:lnTo>
                    <a:pt x="1809370" y="141123"/>
                  </a:lnTo>
                  <a:lnTo>
                    <a:pt x="1830487" y="179219"/>
                  </a:lnTo>
                  <a:lnTo>
                    <a:pt x="1846164" y="220362"/>
                  </a:lnTo>
                  <a:lnTo>
                    <a:pt x="1855921" y="264076"/>
                  </a:lnTo>
                  <a:lnTo>
                    <a:pt x="1859279" y="309880"/>
                  </a:lnTo>
                  <a:lnTo>
                    <a:pt x="1859279" y="1692656"/>
                  </a:lnTo>
                  <a:lnTo>
                    <a:pt x="1855921" y="1738448"/>
                  </a:lnTo>
                  <a:lnTo>
                    <a:pt x="1846164" y="1782154"/>
                  </a:lnTo>
                  <a:lnTo>
                    <a:pt x="1830487" y="1823294"/>
                  </a:lnTo>
                  <a:lnTo>
                    <a:pt x="1809370" y="1861390"/>
                  </a:lnTo>
                  <a:lnTo>
                    <a:pt x="1783289" y="1895961"/>
                  </a:lnTo>
                  <a:lnTo>
                    <a:pt x="1752725" y="1926528"/>
                  </a:lnTo>
                  <a:lnTo>
                    <a:pt x="1718156" y="1952613"/>
                  </a:lnTo>
                  <a:lnTo>
                    <a:pt x="1680060" y="1973735"/>
                  </a:lnTo>
                  <a:lnTo>
                    <a:pt x="1638917" y="1989416"/>
                  </a:lnTo>
                  <a:lnTo>
                    <a:pt x="1595203" y="1999176"/>
                  </a:lnTo>
                  <a:lnTo>
                    <a:pt x="1549399" y="2002536"/>
                  </a:lnTo>
                  <a:lnTo>
                    <a:pt x="309880" y="2002536"/>
                  </a:lnTo>
                  <a:lnTo>
                    <a:pt x="264087" y="1999176"/>
                  </a:lnTo>
                  <a:lnTo>
                    <a:pt x="220381" y="1989416"/>
                  </a:lnTo>
                  <a:lnTo>
                    <a:pt x="179241" y="1973735"/>
                  </a:lnTo>
                  <a:lnTo>
                    <a:pt x="141145" y="1952613"/>
                  </a:lnTo>
                  <a:lnTo>
                    <a:pt x="106574" y="1926528"/>
                  </a:lnTo>
                  <a:lnTo>
                    <a:pt x="76007" y="1895961"/>
                  </a:lnTo>
                  <a:lnTo>
                    <a:pt x="49922" y="1861390"/>
                  </a:lnTo>
                  <a:lnTo>
                    <a:pt x="28800" y="1823294"/>
                  </a:lnTo>
                  <a:lnTo>
                    <a:pt x="13119" y="1782154"/>
                  </a:lnTo>
                  <a:lnTo>
                    <a:pt x="3359" y="1738448"/>
                  </a:lnTo>
                  <a:lnTo>
                    <a:pt x="0" y="1692656"/>
                  </a:lnTo>
                  <a:lnTo>
                    <a:pt x="0" y="309880"/>
                  </a:lnTo>
                  <a:close/>
                </a:path>
              </a:pathLst>
            </a:custGeom>
            <a:noFill/>
            <a:ln w="15240">
              <a:solidFill>
                <a:srgbClr val="37499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23850" y="4508500"/>
            <a:ext cx="1584325" cy="1604963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76213" algn="ctr">
              <a:spcBef>
                <a:spcPts val="88"/>
              </a:spcBef>
            </a:pPr>
            <a:r>
              <a:rPr lang="ru-RU" sz="1400">
                <a:solidFill>
                  <a:srgbClr val="0D0D0D"/>
                </a:solidFill>
                <a:latin typeface="Cambria" pitchFamily="18" charset="0"/>
              </a:rPr>
              <a:t>Превышение</a:t>
            </a:r>
          </a:p>
          <a:p>
            <a:pPr marL="176213" algn="ctr">
              <a:spcBef>
                <a:spcPts val="88"/>
              </a:spcBef>
            </a:pPr>
            <a:r>
              <a:rPr lang="ru-RU" sz="1400">
                <a:solidFill>
                  <a:srgbClr val="0D0D0D"/>
                </a:solidFill>
                <a:latin typeface="Cambria" pitchFamily="18" charset="0"/>
              </a:rPr>
              <a:t>доходов над</a:t>
            </a:r>
          </a:p>
          <a:p>
            <a:pPr marL="176213" algn="ctr">
              <a:spcBef>
                <a:spcPts val="88"/>
              </a:spcBef>
            </a:pPr>
            <a:r>
              <a:rPr lang="ru-RU" sz="1400">
                <a:solidFill>
                  <a:srgbClr val="0D0D0D"/>
                </a:solidFill>
                <a:latin typeface="Cambria" pitchFamily="18" charset="0"/>
              </a:rPr>
              <a:t>расходами</a:t>
            </a:r>
          </a:p>
          <a:p>
            <a:pPr marL="176213" algn="ctr">
              <a:spcBef>
                <a:spcPts val="88"/>
              </a:spcBef>
            </a:pPr>
            <a:r>
              <a:rPr lang="ru-RU" sz="1400">
                <a:solidFill>
                  <a:srgbClr val="0D0D0D"/>
                </a:solidFill>
                <a:latin typeface="Cambria" pitchFamily="18" charset="0"/>
              </a:rPr>
              <a:t>образует</a:t>
            </a:r>
          </a:p>
          <a:p>
            <a:pPr marL="176213" algn="ctr">
              <a:spcBef>
                <a:spcPts val="88"/>
              </a:spcBef>
            </a:pPr>
            <a:r>
              <a:rPr lang="ru-RU" sz="1400">
                <a:solidFill>
                  <a:srgbClr val="0D0D0D"/>
                </a:solidFill>
                <a:latin typeface="Cambria" pitchFamily="18" charset="0"/>
              </a:rPr>
              <a:t>положительный</a:t>
            </a:r>
            <a:endParaRPr lang="ru-RU" sz="1400">
              <a:latin typeface="Cambria" pitchFamily="18" charset="0"/>
            </a:endParaRPr>
          </a:p>
          <a:p>
            <a:pPr marL="176213" algn="ctr">
              <a:lnSpc>
                <a:spcPts val="1675"/>
              </a:lnSpc>
            </a:pPr>
            <a:r>
              <a:rPr lang="ru-RU" sz="1400">
                <a:solidFill>
                  <a:srgbClr val="0D0D0D"/>
                </a:solidFill>
                <a:latin typeface="Cambria" pitchFamily="18" charset="0"/>
              </a:rPr>
              <a:t>остаток бюджета</a:t>
            </a:r>
            <a:endParaRPr lang="ru-RU" sz="1400">
              <a:latin typeface="Cambria" pitchFamily="18" charset="0"/>
            </a:endParaRPr>
          </a:p>
          <a:p>
            <a:pPr marL="176213" algn="ctr">
              <a:lnSpc>
                <a:spcPts val="2150"/>
              </a:lnSpc>
            </a:pPr>
            <a:r>
              <a:rPr lang="ru-RU" b="1">
                <a:solidFill>
                  <a:srgbClr val="0D0D0D"/>
                </a:solidFill>
                <a:latin typeface="Cambria" pitchFamily="18" charset="0"/>
              </a:rPr>
              <a:t>ПРОФИЦИТ</a:t>
            </a:r>
            <a:endParaRPr lang="ru-RU">
              <a:latin typeface="Cambria" pitchFamily="18" charset="0"/>
            </a:endParaRPr>
          </a:p>
        </p:txBody>
      </p:sp>
      <p:grpSp>
        <p:nvGrpSpPr>
          <p:cNvPr id="125972" name="object 20"/>
          <p:cNvGrpSpPr>
            <a:grpSpLocks/>
          </p:cNvGrpSpPr>
          <p:nvPr/>
        </p:nvGrpSpPr>
        <p:grpSpPr bwMode="auto">
          <a:xfrm>
            <a:off x="7013575" y="4279900"/>
            <a:ext cx="1927225" cy="2017713"/>
            <a:chOff x="7013447" y="4279391"/>
            <a:chExt cx="1926589" cy="2018030"/>
          </a:xfrm>
        </p:grpSpPr>
        <p:sp>
          <p:nvSpPr>
            <p:cNvPr id="125973" name="object 21"/>
            <p:cNvSpPr>
              <a:spLocks noChangeArrowheads="1"/>
            </p:cNvSpPr>
            <p:nvPr/>
          </p:nvSpPr>
          <p:spPr bwMode="auto">
            <a:xfrm>
              <a:off x="7021067" y="4287011"/>
              <a:ext cx="1911350" cy="2002789"/>
            </a:xfrm>
            <a:custGeom>
              <a:avLst/>
              <a:gdLst>
                <a:gd name="T0" fmla="*/ 0 w 1911350"/>
                <a:gd name="T1" fmla="*/ 0 h 2002789"/>
                <a:gd name="T2" fmla="*/ 1911350 w 1911350"/>
                <a:gd name="T3" fmla="*/ 2002789 h 2002789"/>
              </a:gdLst>
              <a:ahLst/>
              <a:cxnLst/>
              <a:rect l="T0" t="T1" r="T2" b="T3"/>
              <a:pathLst>
                <a:path w="1911350" h="2002789">
                  <a:moveTo>
                    <a:pt x="1592579" y="0"/>
                  </a:moveTo>
                  <a:lnTo>
                    <a:pt x="318515" y="0"/>
                  </a:lnTo>
                  <a:lnTo>
                    <a:pt x="271451" y="3453"/>
                  </a:lnTo>
                  <a:lnTo>
                    <a:pt x="226530" y="13486"/>
                  </a:lnTo>
                  <a:lnTo>
                    <a:pt x="184244" y="29606"/>
                  </a:lnTo>
                  <a:lnTo>
                    <a:pt x="145088" y="51319"/>
                  </a:lnTo>
                  <a:lnTo>
                    <a:pt x="109552" y="78132"/>
                  </a:lnTo>
                  <a:lnTo>
                    <a:pt x="78132" y="109552"/>
                  </a:lnTo>
                  <a:lnTo>
                    <a:pt x="51319" y="145088"/>
                  </a:lnTo>
                  <a:lnTo>
                    <a:pt x="29606" y="184244"/>
                  </a:lnTo>
                  <a:lnTo>
                    <a:pt x="13486" y="226530"/>
                  </a:lnTo>
                  <a:lnTo>
                    <a:pt x="3453" y="271451"/>
                  </a:lnTo>
                  <a:lnTo>
                    <a:pt x="0" y="318515"/>
                  </a:lnTo>
                  <a:lnTo>
                    <a:pt x="0" y="1684007"/>
                  </a:lnTo>
                  <a:lnTo>
                    <a:pt x="3453" y="1731077"/>
                  </a:lnTo>
                  <a:lnTo>
                    <a:pt x="13486" y="1776003"/>
                  </a:lnTo>
                  <a:lnTo>
                    <a:pt x="29606" y="1818291"/>
                  </a:lnTo>
                  <a:lnTo>
                    <a:pt x="51319" y="1857450"/>
                  </a:lnTo>
                  <a:lnTo>
                    <a:pt x="78132" y="1892986"/>
                  </a:lnTo>
                  <a:lnTo>
                    <a:pt x="109552" y="1924406"/>
                  </a:lnTo>
                  <a:lnTo>
                    <a:pt x="145088" y="1951219"/>
                  </a:lnTo>
                  <a:lnTo>
                    <a:pt x="184244" y="1972931"/>
                  </a:lnTo>
                  <a:lnTo>
                    <a:pt x="226530" y="1989049"/>
                  </a:lnTo>
                  <a:lnTo>
                    <a:pt x="271451" y="1999082"/>
                  </a:lnTo>
                  <a:lnTo>
                    <a:pt x="318515" y="2002536"/>
                  </a:lnTo>
                  <a:lnTo>
                    <a:pt x="1592579" y="2002536"/>
                  </a:lnTo>
                  <a:lnTo>
                    <a:pt x="1639644" y="1999082"/>
                  </a:lnTo>
                  <a:lnTo>
                    <a:pt x="1684565" y="1989049"/>
                  </a:lnTo>
                  <a:lnTo>
                    <a:pt x="1726851" y="1972931"/>
                  </a:lnTo>
                  <a:lnTo>
                    <a:pt x="1766007" y="1951219"/>
                  </a:lnTo>
                  <a:lnTo>
                    <a:pt x="1801543" y="1924406"/>
                  </a:lnTo>
                  <a:lnTo>
                    <a:pt x="1832963" y="1892986"/>
                  </a:lnTo>
                  <a:lnTo>
                    <a:pt x="1859776" y="1857450"/>
                  </a:lnTo>
                  <a:lnTo>
                    <a:pt x="1881489" y="1818291"/>
                  </a:lnTo>
                  <a:lnTo>
                    <a:pt x="1897609" y="1776003"/>
                  </a:lnTo>
                  <a:lnTo>
                    <a:pt x="1907642" y="1731077"/>
                  </a:lnTo>
                  <a:lnTo>
                    <a:pt x="1911096" y="1684007"/>
                  </a:lnTo>
                  <a:lnTo>
                    <a:pt x="1911096" y="318515"/>
                  </a:lnTo>
                  <a:lnTo>
                    <a:pt x="1907642" y="271451"/>
                  </a:lnTo>
                  <a:lnTo>
                    <a:pt x="1897609" y="226530"/>
                  </a:lnTo>
                  <a:lnTo>
                    <a:pt x="1881489" y="184244"/>
                  </a:lnTo>
                  <a:lnTo>
                    <a:pt x="1859776" y="145088"/>
                  </a:lnTo>
                  <a:lnTo>
                    <a:pt x="1832963" y="109552"/>
                  </a:lnTo>
                  <a:lnTo>
                    <a:pt x="1801543" y="78132"/>
                  </a:lnTo>
                  <a:lnTo>
                    <a:pt x="1766007" y="51319"/>
                  </a:lnTo>
                  <a:lnTo>
                    <a:pt x="1726851" y="29606"/>
                  </a:lnTo>
                  <a:lnTo>
                    <a:pt x="1684565" y="13486"/>
                  </a:lnTo>
                  <a:lnTo>
                    <a:pt x="1639644" y="3453"/>
                  </a:lnTo>
                  <a:lnTo>
                    <a:pt x="1592579" y="0"/>
                  </a:lnTo>
                  <a:close/>
                </a:path>
              </a:pathLst>
            </a:custGeom>
            <a:solidFill>
              <a:srgbClr val="BEEBF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5974" name="object 22"/>
            <p:cNvSpPr>
              <a:spLocks noChangeArrowheads="1"/>
            </p:cNvSpPr>
            <p:nvPr/>
          </p:nvSpPr>
          <p:spPr bwMode="auto">
            <a:xfrm>
              <a:off x="7021067" y="4287011"/>
              <a:ext cx="1911350" cy="2002789"/>
            </a:xfrm>
            <a:custGeom>
              <a:avLst/>
              <a:gdLst>
                <a:gd name="T0" fmla="*/ 0 w 1911350"/>
                <a:gd name="T1" fmla="*/ 0 h 2002789"/>
                <a:gd name="T2" fmla="*/ 1911350 w 1911350"/>
                <a:gd name="T3" fmla="*/ 2002789 h 2002789"/>
              </a:gdLst>
              <a:ahLst/>
              <a:cxnLst/>
              <a:rect l="T0" t="T1" r="T2" b="T3"/>
              <a:pathLst>
                <a:path w="1911350" h="2002789">
                  <a:moveTo>
                    <a:pt x="0" y="318515"/>
                  </a:moveTo>
                  <a:lnTo>
                    <a:pt x="3453" y="271451"/>
                  </a:lnTo>
                  <a:lnTo>
                    <a:pt x="13486" y="226530"/>
                  </a:lnTo>
                  <a:lnTo>
                    <a:pt x="29606" y="184244"/>
                  </a:lnTo>
                  <a:lnTo>
                    <a:pt x="51319" y="145088"/>
                  </a:lnTo>
                  <a:lnTo>
                    <a:pt x="78132" y="109552"/>
                  </a:lnTo>
                  <a:lnTo>
                    <a:pt x="109552" y="78132"/>
                  </a:lnTo>
                  <a:lnTo>
                    <a:pt x="145088" y="51319"/>
                  </a:lnTo>
                  <a:lnTo>
                    <a:pt x="184244" y="29606"/>
                  </a:lnTo>
                  <a:lnTo>
                    <a:pt x="226530" y="13486"/>
                  </a:lnTo>
                  <a:lnTo>
                    <a:pt x="271451" y="3453"/>
                  </a:lnTo>
                  <a:lnTo>
                    <a:pt x="318515" y="0"/>
                  </a:lnTo>
                  <a:lnTo>
                    <a:pt x="1592579" y="0"/>
                  </a:lnTo>
                  <a:lnTo>
                    <a:pt x="1639644" y="3453"/>
                  </a:lnTo>
                  <a:lnTo>
                    <a:pt x="1684565" y="13486"/>
                  </a:lnTo>
                  <a:lnTo>
                    <a:pt x="1726851" y="29606"/>
                  </a:lnTo>
                  <a:lnTo>
                    <a:pt x="1766007" y="51319"/>
                  </a:lnTo>
                  <a:lnTo>
                    <a:pt x="1801543" y="78132"/>
                  </a:lnTo>
                  <a:lnTo>
                    <a:pt x="1832963" y="109552"/>
                  </a:lnTo>
                  <a:lnTo>
                    <a:pt x="1859776" y="145088"/>
                  </a:lnTo>
                  <a:lnTo>
                    <a:pt x="1881489" y="184244"/>
                  </a:lnTo>
                  <a:lnTo>
                    <a:pt x="1897609" y="226530"/>
                  </a:lnTo>
                  <a:lnTo>
                    <a:pt x="1907642" y="271451"/>
                  </a:lnTo>
                  <a:lnTo>
                    <a:pt x="1911096" y="318515"/>
                  </a:lnTo>
                  <a:lnTo>
                    <a:pt x="1911096" y="1684007"/>
                  </a:lnTo>
                  <a:lnTo>
                    <a:pt x="1907642" y="1731077"/>
                  </a:lnTo>
                  <a:lnTo>
                    <a:pt x="1897609" y="1776003"/>
                  </a:lnTo>
                  <a:lnTo>
                    <a:pt x="1881489" y="1818291"/>
                  </a:lnTo>
                  <a:lnTo>
                    <a:pt x="1859776" y="1857450"/>
                  </a:lnTo>
                  <a:lnTo>
                    <a:pt x="1832963" y="1892986"/>
                  </a:lnTo>
                  <a:lnTo>
                    <a:pt x="1801543" y="1924406"/>
                  </a:lnTo>
                  <a:lnTo>
                    <a:pt x="1766007" y="1951219"/>
                  </a:lnTo>
                  <a:lnTo>
                    <a:pt x="1726851" y="1972931"/>
                  </a:lnTo>
                  <a:lnTo>
                    <a:pt x="1684565" y="1989049"/>
                  </a:lnTo>
                  <a:lnTo>
                    <a:pt x="1639644" y="1999082"/>
                  </a:lnTo>
                  <a:lnTo>
                    <a:pt x="1592579" y="2002536"/>
                  </a:lnTo>
                  <a:lnTo>
                    <a:pt x="318515" y="2002536"/>
                  </a:lnTo>
                  <a:lnTo>
                    <a:pt x="271451" y="1999082"/>
                  </a:lnTo>
                  <a:lnTo>
                    <a:pt x="226530" y="1989049"/>
                  </a:lnTo>
                  <a:lnTo>
                    <a:pt x="184244" y="1972931"/>
                  </a:lnTo>
                  <a:lnTo>
                    <a:pt x="145088" y="1951219"/>
                  </a:lnTo>
                  <a:lnTo>
                    <a:pt x="109552" y="1924406"/>
                  </a:lnTo>
                  <a:lnTo>
                    <a:pt x="78132" y="1892986"/>
                  </a:lnTo>
                  <a:lnTo>
                    <a:pt x="51319" y="1857450"/>
                  </a:lnTo>
                  <a:lnTo>
                    <a:pt x="29606" y="1818291"/>
                  </a:lnTo>
                  <a:lnTo>
                    <a:pt x="13486" y="1776003"/>
                  </a:lnTo>
                  <a:lnTo>
                    <a:pt x="3453" y="1731077"/>
                  </a:lnTo>
                  <a:lnTo>
                    <a:pt x="0" y="1684007"/>
                  </a:lnTo>
                  <a:lnTo>
                    <a:pt x="0" y="318515"/>
                  </a:lnTo>
                  <a:close/>
                </a:path>
              </a:pathLst>
            </a:custGeom>
            <a:noFill/>
            <a:ln w="15240">
              <a:solidFill>
                <a:srgbClr val="37499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164388" y="4508500"/>
            <a:ext cx="1655762" cy="1582738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0650" algn="ctr">
              <a:spcBef>
                <a:spcPts val="88"/>
              </a:spcBef>
            </a:pPr>
            <a:r>
              <a:rPr lang="ru-RU" sz="1400">
                <a:solidFill>
                  <a:srgbClr val="0D0D0D"/>
                </a:solidFill>
                <a:latin typeface="Cambria" pitchFamily="18" charset="0"/>
              </a:rPr>
              <a:t>Если расходная  часть бюджета  превышает  доходную, то</a:t>
            </a:r>
          </a:p>
          <a:p>
            <a:pPr marL="120650" algn="ctr">
              <a:spcBef>
                <a:spcPts val="88"/>
              </a:spcBef>
            </a:pPr>
            <a:r>
              <a:rPr lang="ru-RU" sz="1400">
                <a:solidFill>
                  <a:srgbClr val="0D0D0D"/>
                </a:solidFill>
                <a:latin typeface="Cambria" pitchFamily="18" charset="0"/>
              </a:rPr>
              <a:t>бюджет</a:t>
            </a:r>
          </a:p>
          <a:p>
            <a:pPr marL="120650" algn="ctr">
              <a:spcBef>
                <a:spcPts val="88"/>
              </a:spcBef>
            </a:pPr>
            <a:r>
              <a:rPr lang="ru-RU" sz="1400">
                <a:solidFill>
                  <a:srgbClr val="0D0D0D"/>
                </a:solidFill>
                <a:latin typeface="Cambria" pitchFamily="18" charset="0"/>
              </a:rPr>
              <a:t>формируется с</a:t>
            </a:r>
            <a:endParaRPr lang="ru-RU" sz="1400">
              <a:latin typeface="Cambria" pitchFamily="18" charset="0"/>
            </a:endParaRPr>
          </a:p>
          <a:p>
            <a:pPr marL="120650" algn="ctr">
              <a:lnSpc>
                <a:spcPts val="2150"/>
              </a:lnSpc>
            </a:pPr>
            <a:r>
              <a:rPr lang="ru-RU" b="1">
                <a:solidFill>
                  <a:srgbClr val="0D0D0D"/>
                </a:solidFill>
                <a:latin typeface="Cambria" pitchFamily="18" charset="0"/>
              </a:rPr>
              <a:t>ДЕФИЦИТОМ</a:t>
            </a:r>
            <a:endParaRPr lang="ru-RU">
              <a:latin typeface="Cambria" pitchFamily="18" charset="0"/>
            </a:endParaRPr>
          </a:p>
        </p:txBody>
      </p:sp>
      <p:sp>
        <p:nvSpPr>
          <p:cNvPr id="125976" name="object 24"/>
          <p:cNvSpPr>
            <a:spLocks noChangeArrowheads="1"/>
          </p:cNvSpPr>
          <p:nvPr/>
        </p:nvSpPr>
        <p:spPr bwMode="auto">
          <a:xfrm>
            <a:off x="2860675" y="1717675"/>
            <a:ext cx="639763" cy="500063"/>
          </a:xfrm>
          <a:custGeom>
            <a:avLst/>
            <a:gdLst>
              <a:gd name="T0" fmla="*/ 0 w 640079"/>
              <a:gd name="T1" fmla="*/ 0 h 500380"/>
              <a:gd name="T2" fmla="*/ 640079 w 640079"/>
              <a:gd name="T3" fmla="*/ 500380 h 500380"/>
            </a:gdLst>
            <a:ahLst/>
            <a:cxnLst/>
            <a:rect l="T0" t="T1" r="T2" b="T3"/>
            <a:pathLst>
              <a:path w="640079" h="500380">
                <a:moveTo>
                  <a:pt x="640079" y="374903"/>
                </a:moveTo>
                <a:lnTo>
                  <a:pt x="249935" y="374903"/>
                </a:lnTo>
                <a:lnTo>
                  <a:pt x="249935" y="499872"/>
                </a:lnTo>
                <a:lnTo>
                  <a:pt x="0" y="249936"/>
                </a:lnTo>
                <a:lnTo>
                  <a:pt x="249935" y="0"/>
                </a:lnTo>
                <a:lnTo>
                  <a:pt x="249935" y="124967"/>
                </a:lnTo>
                <a:lnTo>
                  <a:pt x="640079" y="124967"/>
                </a:lnTo>
                <a:lnTo>
                  <a:pt x="640079" y="374903"/>
                </a:lnTo>
                <a:close/>
              </a:path>
            </a:pathLst>
          </a:custGeom>
          <a:noFill/>
          <a:ln w="15240">
            <a:solidFill>
              <a:srgbClr val="202F6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5977" name="object 25"/>
          <p:cNvSpPr>
            <a:spLocks noChangeArrowheads="1"/>
          </p:cNvSpPr>
          <p:nvPr/>
        </p:nvSpPr>
        <p:spPr bwMode="auto">
          <a:xfrm>
            <a:off x="5581650" y="1701800"/>
            <a:ext cx="644525" cy="501650"/>
          </a:xfrm>
          <a:custGeom>
            <a:avLst/>
            <a:gdLst>
              <a:gd name="T0" fmla="*/ 0 w 643254"/>
              <a:gd name="T1" fmla="*/ 0 h 500380"/>
              <a:gd name="T2" fmla="*/ 643254 w 643254"/>
              <a:gd name="T3" fmla="*/ 500380 h 500380"/>
            </a:gdLst>
            <a:ahLst/>
            <a:cxnLst/>
            <a:rect l="T0" t="T1" r="T2" b="T3"/>
            <a:pathLst>
              <a:path w="643254" h="500380">
                <a:moveTo>
                  <a:pt x="0" y="124967"/>
                </a:moveTo>
                <a:lnTo>
                  <a:pt x="393191" y="124967"/>
                </a:lnTo>
                <a:lnTo>
                  <a:pt x="393191" y="0"/>
                </a:lnTo>
                <a:lnTo>
                  <a:pt x="643127" y="249936"/>
                </a:lnTo>
                <a:lnTo>
                  <a:pt x="393191" y="499871"/>
                </a:lnTo>
                <a:lnTo>
                  <a:pt x="393191" y="374903"/>
                </a:lnTo>
                <a:lnTo>
                  <a:pt x="0" y="374903"/>
                </a:lnTo>
                <a:lnTo>
                  <a:pt x="0" y="124967"/>
                </a:lnTo>
                <a:close/>
              </a:path>
            </a:pathLst>
          </a:custGeom>
          <a:noFill/>
          <a:ln w="15240">
            <a:solidFill>
              <a:srgbClr val="202F6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5978" name="object 26"/>
          <p:cNvSpPr>
            <a:spLocks noChangeArrowheads="1"/>
          </p:cNvSpPr>
          <p:nvPr/>
        </p:nvSpPr>
        <p:spPr bwMode="auto">
          <a:xfrm>
            <a:off x="2144713" y="5003800"/>
            <a:ext cx="928687" cy="500063"/>
          </a:xfrm>
          <a:custGeom>
            <a:avLst/>
            <a:gdLst>
              <a:gd name="T0" fmla="*/ 0 w 929639"/>
              <a:gd name="T1" fmla="*/ 0 h 500379"/>
              <a:gd name="T2" fmla="*/ 929639 w 929639"/>
              <a:gd name="T3" fmla="*/ 500379 h 500379"/>
            </a:gdLst>
            <a:ahLst/>
            <a:cxnLst/>
            <a:rect l="T0" t="T1" r="T2" b="T3"/>
            <a:pathLst>
              <a:path w="929639" h="500379">
                <a:moveTo>
                  <a:pt x="929639" y="374903"/>
                </a:moveTo>
                <a:lnTo>
                  <a:pt x="249936" y="374903"/>
                </a:lnTo>
                <a:lnTo>
                  <a:pt x="249936" y="499871"/>
                </a:lnTo>
                <a:lnTo>
                  <a:pt x="0" y="249935"/>
                </a:lnTo>
                <a:lnTo>
                  <a:pt x="249936" y="0"/>
                </a:lnTo>
                <a:lnTo>
                  <a:pt x="249936" y="124967"/>
                </a:lnTo>
                <a:lnTo>
                  <a:pt x="929639" y="124967"/>
                </a:lnTo>
                <a:lnTo>
                  <a:pt x="929639" y="374903"/>
                </a:lnTo>
                <a:close/>
              </a:path>
            </a:pathLst>
          </a:custGeom>
          <a:noFill/>
          <a:ln w="15240">
            <a:solidFill>
              <a:srgbClr val="202F6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5979" name="object 27"/>
          <p:cNvSpPr>
            <a:spLocks noChangeArrowheads="1"/>
          </p:cNvSpPr>
          <p:nvPr/>
        </p:nvSpPr>
        <p:spPr bwMode="auto">
          <a:xfrm>
            <a:off x="6073775" y="5003800"/>
            <a:ext cx="928688" cy="500063"/>
          </a:xfrm>
          <a:custGeom>
            <a:avLst/>
            <a:gdLst>
              <a:gd name="T0" fmla="*/ 0 w 929640"/>
              <a:gd name="T1" fmla="*/ 0 h 500379"/>
              <a:gd name="T2" fmla="*/ 929640 w 929640"/>
              <a:gd name="T3" fmla="*/ 500379 h 500379"/>
            </a:gdLst>
            <a:ahLst/>
            <a:cxnLst/>
            <a:rect l="T0" t="T1" r="T2" b="T3"/>
            <a:pathLst>
              <a:path w="929640" h="500379">
                <a:moveTo>
                  <a:pt x="0" y="124967"/>
                </a:moveTo>
                <a:lnTo>
                  <a:pt x="679704" y="124967"/>
                </a:lnTo>
                <a:lnTo>
                  <a:pt x="679704" y="0"/>
                </a:lnTo>
                <a:lnTo>
                  <a:pt x="929639" y="249935"/>
                </a:lnTo>
                <a:lnTo>
                  <a:pt x="679704" y="499871"/>
                </a:lnTo>
                <a:lnTo>
                  <a:pt x="679704" y="374903"/>
                </a:lnTo>
                <a:lnTo>
                  <a:pt x="0" y="374903"/>
                </a:lnTo>
                <a:lnTo>
                  <a:pt x="0" y="124967"/>
                </a:lnTo>
                <a:close/>
              </a:path>
            </a:pathLst>
          </a:custGeom>
          <a:noFill/>
          <a:ln w="15240">
            <a:solidFill>
              <a:srgbClr val="202F6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25980" name="object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4293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6"/>
          <p:cNvSpPr>
            <a:spLocks/>
          </p:cNvSpPr>
          <p:nvPr/>
        </p:nvSpPr>
        <p:spPr bwMode="auto">
          <a:xfrm>
            <a:off x="1331913" y="260350"/>
            <a:ext cx="65119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b="1">
                <a:latin typeface="Cambria" pitchFamily="18" charset="0"/>
              </a:rPr>
              <a:t>       </a:t>
            </a: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Структура бюджета</a:t>
            </a:r>
            <a:endParaRPr lang="ru-RU" sz="2000" b="1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52425" y="863600"/>
            <a:ext cx="8420100" cy="5272088"/>
          </a:xfrm>
          <a:prstGeom prst="rect">
            <a:avLst/>
          </a:prstGeom>
        </p:spPr>
        <p:txBody>
          <a:bodyPr lIns="0" tIns="14605" rIns="0" bIns="0">
            <a:spAutoFit/>
          </a:bodyPr>
          <a:lstStyle/>
          <a:p>
            <a:pPr marL="12700" algn="just">
              <a:spcBef>
                <a:spcPts val="113"/>
              </a:spcBef>
            </a:pPr>
            <a:r>
              <a:rPr lang="ru-RU" sz="1500" b="1">
                <a:solidFill>
                  <a:srgbClr val="821A08"/>
                </a:solidFill>
                <a:latin typeface="Cambria" pitchFamily="18" charset="0"/>
              </a:rPr>
              <a:t>Бюджет </a:t>
            </a:r>
            <a:r>
              <a:rPr lang="ru-RU" sz="1500">
                <a:latin typeface="Cambria" pitchFamily="18" charset="0"/>
              </a:rPr>
              <a:t>– (от старонормандского bougette – кошель, сумка, кожаный мешок) – форма  образования и расходования денежных средств, предназначенных для финансового  обеспечения задач и функций государства и местного самоуправления.</a:t>
            </a:r>
          </a:p>
          <a:p>
            <a:pPr marL="12700" algn="just"/>
            <a:r>
              <a:rPr lang="ru-RU" sz="1500" b="1">
                <a:solidFill>
                  <a:srgbClr val="821A08"/>
                </a:solidFill>
                <a:latin typeface="Cambria" pitchFamily="18" charset="0"/>
              </a:rPr>
              <a:t>Доходы </a:t>
            </a:r>
            <a:r>
              <a:rPr lang="ru-RU" sz="1500">
                <a:latin typeface="Cambria" pitchFamily="18" charset="0"/>
              </a:rPr>
              <a:t>– поступающие в бюджет денежные средства.</a:t>
            </a:r>
          </a:p>
          <a:p>
            <a:pPr marL="12700" algn="just"/>
            <a:r>
              <a:rPr lang="ru-RU" sz="1500" b="1">
                <a:solidFill>
                  <a:srgbClr val="821A08"/>
                </a:solidFill>
                <a:latin typeface="Cambria" pitchFamily="18" charset="0"/>
              </a:rPr>
              <a:t>Расходы </a:t>
            </a:r>
            <a:r>
              <a:rPr lang="ru-RU" sz="1500">
                <a:latin typeface="Cambria" pitchFamily="18" charset="0"/>
              </a:rPr>
              <a:t>–выплачиваемые из бюджета денежные средства.</a:t>
            </a:r>
          </a:p>
          <a:p>
            <a:pPr marL="12700" algn="just"/>
            <a:r>
              <a:rPr lang="ru-RU" sz="1500" b="1">
                <a:solidFill>
                  <a:srgbClr val="821A08"/>
                </a:solidFill>
                <a:latin typeface="Cambria" pitchFamily="18" charset="0"/>
              </a:rPr>
              <a:t>Дефицит бюджета </a:t>
            </a:r>
            <a:r>
              <a:rPr lang="ru-RU" sz="1500">
                <a:latin typeface="Cambria" pitchFamily="18" charset="0"/>
              </a:rPr>
              <a:t>– превышение расходов бюджета над его доходами.</a:t>
            </a:r>
          </a:p>
          <a:p>
            <a:pPr marL="12700" algn="just"/>
            <a:r>
              <a:rPr lang="ru-RU" sz="1500" b="1">
                <a:solidFill>
                  <a:srgbClr val="821A08"/>
                </a:solidFill>
                <a:latin typeface="Cambria" pitchFamily="18" charset="0"/>
              </a:rPr>
              <a:t>Профицит бюджета </a:t>
            </a:r>
            <a:r>
              <a:rPr lang="ru-RU" sz="1500">
                <a:latin typeface="Cambria" pitchFamily="18" charset="0"/>
              </a:rPr>
              <a:t>– превышение доходов бюджета над его расходами.</a:t>
            </a:r>
          </a:p>
          <a:p>
            <a:pPr marL="12700" algn="just"/>
            <a:r>
              <a:rPr lang="ru-RU" sz="1500" b="1">
                <a:solidFill>
                  <a:srgbClr val="821A08"/>
                </a:solidFill>
                <a:latin typeface="Cambria" pitchFamily="18" charset="0"/>
              </a:rPr>
              <a:t>Сбалансированность бюджета </a:t>
            </a:r>
            <a:r>
              <a:rPr lang="ru-RU" sz="1500">
                <a:latin typeface="Cambria" pitchFamily="18" charset="0"/>
              </a:rPr>
              <a:t>по доходам и  расходам –  основополагающее требование,</a:t>
            </a:r>
          </a:p>
          <a:p>
            <a:pPr marL="12700" algn="just"/>
            <a:r>
              <a:rPr lang="ru-RU" sz="1500">
                <a:latin typeface="Cambria" pitchFamily="18" charset="0"/>
              </a:rPr>
              <a:t>предъявляемое к      органам, составляющим и утверждающим бюджет.</a:t>
            </a:r>
          </a:p>
          <a:p>
            <a:pPr marL="12700"/>
            <a:r>
              <a:rPr lang="ru-RU" sz="1500" b="1">
                <a:solidFill>
                  <a:srgbClr val="821A08"/>
                </a:solidFill>
                <a:latin typeface="Cambria" pitchFamily="18" charset="0"/>
              </a:rPr>
              <a:t>Налоги </a:t>
            </a:r>
            <a:r>
              <a:rPr lang="ru-RU" sz="1500">
                <a:latin typeface="Cambria" pitchFamily="18" charset="0"/>
              </a:rPr>
              <a:t>– часть доходов граждан и организаций, которые они обязаны платить государству.  </a:t>
            </a:r>
            <a:r>
              <a:rPr lang="ru-RU" sz="1500" b="1">
                <a:solidFill>
                  <a:srgbClr val="821A08"/>
                </a:solidFill>
                <a:latin typeface="Cambria" pitchFamily="18" charset="0"/>
              </a:rPr>
              <a:t>Неналоговые доходы </a:t>
            </a:r>
            <a:r>
              <a:rPr lang="ru-RU" sz="1500">
                <a:latin typeface="Cambria" pitchFamily="18" charset="0"/>
              </a:rPr>
              <a:t>– платежи в виде штрафов, санкций за нарушение законодательства,  платежи за пользование имуществом государства, средства самообложения граждан.</a:t>
            </a:r>
          </a:p>
          <a:p>
            <a:pPr marL="12700"/>
            <a:r>
              <a:rPr lang="ru-RU" sz="1500" b="1">
                <a:solidFill>
                  <a:srgbClr val="821A08"/>
                </a:solidFill>
                <a:latin typeface="Cambria" pitchFamily="18" charset="0"/>
              </a:rPr>
              <a:t>Межбюджетные	трансферты </a:t>
            </a:r>
            <a:r>
              <a:rPr lang="ru-RU" sz="1500">
                <a:latin typeface="Cambria" pitchFamily="18" charset="0"/>
              </a:rPr>
              <a:t>– денежные средства, направляемые из одного уровня бюджетной системы в другой.</a:t>
            </a:r>
          </a:p>
          <a:p>
            <a:pPr marL="12700"/>
            <a:r>
              <a:rPr lang="ru-RU" sz="1500">
                <a:latin typeface="Cambria" pitchFamily="18" charset="0"/>
              </a:rPr>
              <a:t>В межбюджетные трансферты входят:</a:t>
            </a:r>
          </a:p>
          <a:p>
            <a:pPr marL="12700"/>
            <a:r>
              <a:rPr lang="ru-RU" sz="1500" b="1">
                <a:solidFill>
                  <a:srgbClr val="821A08"/>
                </a:solidFill>
                <a:latin typeface="Cambria" pitchFamily="18" charset="0"/>
              </a:rPr>
              <a:t>Дотации </a:t>
            </a:r>
            <a:r>
              <a:rPr lang="ru-RU" sz="1500">
                <a:latin typeface="Cambria" pitchFamily="18" charset="0"/>
              </a:rPr>
              <a:t>– безвозмездная финансовая помощь государства.</a:t>
            </a:r>
          </a:p>
          <a:p>
            <a:pPr marL="12700"/>
            <a:r>
              <a:rPr lang="ru-RU" sz="1500" b="1">
                <a:solidFill>
                  <a:srgbClr val="821A08"/>
                </a:solidFill>
                <a:latin typeface="Cambria" pitchFamily="18" charset="0"/>
              </a:rPr>
              <a:t>Субвенции </a:t>
            </a:r>
            <a:r>
              <a:rPr lang="ru-RU" sz="1500">
                <a:latin typeface="Cambria" pitchFamily="18" charset="0"/>
              </a:rPr>
              <a:t>– предоставляются на финансирование «переданных» полномочий.</a:t>
            </a:r>
          </a:p>
          <a:p>
            <a:pPr marL="12700"/>
            <a:r>
              <a:rPr lang="ru-RU" sz="1500" b="1">
                <a:solidFill>
                  <a:srgbClr val="821A08"/>
                </a:solidFill>
                <a:latin typeface="Cambria" pitchFamily="18" charset="0"/>
              </a:rPr>
              <a:t>Субсидии </a:t>
            </a:r>
            <a:r>
              <a:rPr lang="ru-RU" sz="1500">
                <a:latin typeface="Cambria" pitchFamily="18" charset="0"/>
              </a:rPr>
              <a:t>– предоставляются	на условиях долевого софинансирования расходов	других </a:t>
            </a:r>
          </a:p>
          <a:p>
            <a:pPr marL="12700"/>
            <a:r>
              <a:rPr lang="ru-RU" sz="1500">
                <a:latin typeface="Cambria" pitchFamily="18" charset="0"/>
              </a:rPr>
              <a:t>бюджетов.</a:t>
            </a:r>
          </a:p>
          <a:p>
            <a:pPr marL="12700" algn="just"/>
            <a:r>
              <a:rPr lang="ru-RU" sz="1500" b="1">
                <a:solidFill>
                  <a:srgbClr val="821A08"/>
                </a:solidFill>
                <a:latin typeface="Cambria" pitchFamily="18" charset="0"/>
              </a:rPr>
              <a:t>Муниципальная программа </a:t>
            </a:r>
            <a:r>
              <a:rPr lang="ru-RU" sz="1500">
                <a:latin typeface="Cambria" pitchFamily="18" charset="0"/>
              </a:rPr>
              <a:t>– документ стратегического планирования, содержащий  комплекс планируемых мероприятий, взаимоувязанных по задачам, срокам осуществления,  исполнителям и ресурсам, и обеспечивающих наиболее эффективное достижение целей и  решение задач социально-экономического развития.</a:t>
            </a:r>
          </a:p>
        </p:txBody>
      </p:sp>
      <p:pic>
        <p:nvPicPr>
          <p:cNvPr id="126982" name="object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293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6"/>
          <p:cNvSpPr>
            <a:spLocks/>
          </p:cNvSpPr>
          <p:nvPr/>
        </p:nvSpPr>
        <p:spPr bwMode="auto">
          <a:xfrm>
            <a:off x="1331913" y="260350"/>
            <a:ext cx="65119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Основные понятия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105" descr="C:\Users\Sony\Desktop\Герб Глазова.jpg"/>
          <p:cNvPicPr>
            <a:picLocks noChangeAspect="1" noChangeArrowheads="1"/>
          </p:cNvPicPr>
          <p:nvPr/>
        </p:nvPicPr>
        <p:blipFill>
          <a:blip r:embed="rId3"/>
          <a:srcRect b="9000"/>
          <a:stretch>
            <a:fillRect/>
          </a:stretch>
        </p:blipFill>
        <p:spPr bwMode="auto">
          <a:xfrm>
            <a:off x="0" y="0"/>
            <a:ext cx="6445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8092" name="Group 92"/>
          <p:cNvGraphicFramePr>
            <a:graphicFrameLocks noGrp="1"/>
          </p:cNvGraphicFramePr>
          <p:nvPr/>
        </p:nvGraphicFramePr>
        <p:xfrm>
          <a:off x="179388" y="639763"/>
          <a:ext cx="8785225" cy="6217920"/>
        </p:xfrm>
        <a:graphic>
          <a:graphicData uri="http://schemas.openxmlformats.org/drawingml/2006/table">
            <a:tbl>
              <a:tblPr/>
              <a:tblGrid>
                <a:gridCol w="2520950"/>
                <a:gridCol w="792162"/>
                <a:gridCol w="792163"/>
                <a:gridCol w="863600"/>
                <a:gridCol w="781050"/>
                <a:gridCol w="758825"/>
                <a:gridCol w="758825"/>
                <a:gridCol w="758825"/>
                <a:gridCol w="758825"/>
              </a:tblGrid>
              <a:tr h="438150">
                <a:tc rowSpan="2">
                  <a:txBody>
                    <a:bodyPr/>
                    <a:lstStyle/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2024 год, прогноз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2025 год, прогноз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2026 год, прогноз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7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Оценка</a:t>
                      </a:r>
                    </a:p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вариант</a:t>
                      </a:r>
                    </a:p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вариант</a:t>
                      </a:r>
                    </a:p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вариант</a:t>
                      </a:r>
                    </a:p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вариант</a:t>
                      </a:r>
                    </a:p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вариант</a:t>
                      </a:r>
                    </a:p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вариант</a:t>
                      </a:r>
                    </a:p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228600" marR="0" lvl="0" indent="-18256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Объем отгруженной продукции (работ, услуг) (по крупным и средним предприятиям), млн.руб.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48488,0</a:t>
                      </a:r>
                    </a:p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53336,8</a:t>
                      </a:r>
                    </a:p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54243,5</a:t>
                      </a:r>
                    </a:p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58137,1</a:t>
                      </a:r>
                    </a:p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56901,5</a:t>
                      </a:r>
                    </a:p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63369,5</a:t>
                      </a:r>
                    </a:p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59974,1</a:t>
                      </a:r>
                    </a:p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69072,7</a:t>
                      </a:r>
                    </a:p>
                    <a:p>
                      <a:pPr marL="228600" marR="0" lvl="0" indent="-18256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228600" marR="0" lvl="0" indent="-18256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индекс промышленного производства, 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104,5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106,0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98,9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101,9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101,6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101,9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102,0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102,1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139825">
                <a:tc>
                  <a:txBody>
                    <a:bodyPr/>
                    <a:lstStyle/>
                    <a:p>
                      <a:pPr marL="228600" marR="0" lvl="0" indent="-18256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Фонд заработной платы по организациям, не относящимся к субъектам малого предпринимательства, млн.руб.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11830,0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13678,5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14787,6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15058,8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15690,5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16273,9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16334,4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17009,5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1489075">
                <a:tc>
                  <a:txBody>
                    <a:bodyPr/>
                    <a:lstStyle/>
                    <a:p>
                      <a:pPr marL="228600" marR="0" lvl="0" indent="-18256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Номинальная начисленная среднемесячная заработная плата одного работника (в среднем за период) по организациям, не относящимся к субъектам малого предпринимательства, 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45079,0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51840,9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55988,1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56506,5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59347,4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60462,0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61721,3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62880,5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50195"/>
                      </a:srgbClr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228600" marR="0" lvl="0" indent="-18256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114,4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115,0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108,0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109,0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106,0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107,0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104,0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104,0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>
                        <a:alpha val="50195"/>
                      </a:srgbClr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228600" marR="0" lvl="0" indent="-18256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Численность постоянного населения (в среднегодовом исчислении), чел.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87,346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86,752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86,422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86,862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86,312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87,192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86,422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87,742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27909" name="Rectangle 1957"/>
          <p:cNvSpPr>
            <a:spLocks noGrp="1"/>
          </p:cNvSpPr>
          <p:nvPr>
            <p:ph type="title" idx="4294967295"/>
          </p:nvPr>
        </p:nvSpPr>
        <p:spPr bwMode="auto">
          <a:xfrm>
            <a:off x="827088" y="115888"/>
            <a:ext cx="8316912" cy="5048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buFont typeface="Georgia" pitchFamily="18" charset="0"/>
              <a:buNone/>
              <a:defRPr/>
            </a:pPr>
            <a:r>
              <a:rPr lang="ru-RU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      Основные показатели социально-экономического развития города</a:t>
            </a:r>
            <a:endParaRPr lang="ru-RU" smtClean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249363" y="357188"/>
            <a:ext cx="7608887" cy="301625"/>
          </a:xfrm>
        </p:spPr>
        <p:txBody>
          <a:bodyPr wrap="square" lIns="0" tIns="12700" rIns="0" bIns="0" numCol="1" compatLnSpc="1">
            <a:prstTxWarp prst="textNoShape">
              <a:avLst/>
            </a:prstTxWarp>
            <a:spAutoFit/>
          </a:bodyPr>
          <a:lstStyle/>
          <a:p>
            <a:pPr marL="12700" indent="0" algn="ctr" eaLnBrk="1" hangingPunct="1">
              <a:spcBef>
                <a:spcPts val="100"/>
              </a:spcBef>
            </a:pPr>
            <a:r>
              <a:rPr lang="ru-RU" sz="19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Основные характеристики бюджета города Глазова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95388" y="5838825"/>
            <a:ext cx="7408862" cy="2079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ts val="1638"/>
              </a:lnSpc>
            </a:pPr>
            <a:r>
              <a:rPr lang="ru-RU">
                <a:latin typeface="Microsoft Sans Serif" pitchFamily="34" charset="0"/>
                <a:cs typeface="Microsoft Sans Serif" pitchFamily="34" charset="0"/>
              </a:rPr>
              <a:t>* </a:t>
            </a:r>
            <a:r>
              <a:rPr lang="ru-RU" sz="1200">
                <a:latin typeface="Cambria" pitchFamily="18" charset="0"/>
              </a:rPr>
              <a:t>Первоначальные показатели бюджета, утвержденные решением Глазовской городской Думы</a:t>
            </a:r>
          </a:p>
        </p:txBody>
      </p:sp>
      <p:pic>
        <p:nvPicPr>
          <p:cNvPr id="130053" name="object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293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0054" name="object 6"/>
          <p:cNvGrpSpPr>
            <a:grpSpLocks/>
          </p:cNvGrpSpPr>
          <p:nvPr/>
        </p:nvGrpSpPr>
        <p:grpSpPr bwMode="auto">
          <a:xfrm>
            <a:off x="1331913" y="2374900"/>
            <a:ext cx="7599362" cy="3224213"/>
            <a:chOff x="1331594" y="2374392"/>
            <a:chExt cx="7599045" cy="3225165"/>
          </a:xfrm>
        </p:grpSpPr>
        <p:pic>
          <p:nvPicPr>
            <p:cNvPr id="130055" name="object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31594" y="2374392"/>
              <a:ext cx="7598663" cy="3224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056" name="object 8"/>
            <p:cNvSpPr>
              <a:spLocks noChangeArrowheads="1"/>
            </p:cNvSpPr>
            <p:nvPr/>
          </p:nvSpPr>
          <p:spPr bwMode="auto">
            <a:xfrm>
              <a:off x="1793620" y="5099812"/>
              <a:ext cx="45720" cy="186055"/>
            </a:xfrm>
            <a:custGeom>
              <a:avLst/>
              <a:gdLst>
                <a:gd name="T0" fmla="*/ 0 w 45719"/>
                <a:gd name="T1" fmla="*/ 0 h 186054"/>
                <a:gd name="T2" fmla="*/ 45719 w 45719"/>
                <a:gd name="T3" fmla="*/ 186054 h 186054"/>
              </a:gdLst>
              <a:ahLst/>
              <a:cxnLst/>
              <a:rect l="T0" t="T1" r="T2" b="T3"/>
              <a:pathLst>
                <a:path w="45719" h="186054">
                  <a:moveTo>
                    <a:pt x="45719" y="0"/>
                  </a:moveTo>
                  <a:lnTo>
                    <a:pt x="0" y="0"/>
                  </a:lnTo>
                  <a:lnTo>
                    <a:pt x="0" y="185928"/>
                  </a:lnTo>
                  <a:lnTo>
                    <a:pt x="45719" y="185928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aphicFrame>
        <p:nvGraphicFramePr>
          <p:cNvPr id="130102" name="Group 54"/>
          <p:cNvGraphicFramePr>
            <a:graphicFrameLocks noGrp="1"/>
          </p:cNvGraphicFramePr>
          <p:nvPr/>
        </p:nvGraphicFramePr>
        <p:xfrm>
          <a:off x="1325563" y="1465263"/>
          <a:ext cx="7602537" cy="4127501"/>
        </p:xfrm>
        <a:graphic>
          <a:graphicData uri="http://schemas.openxmlformats.org/drawingml/2006/table">
            <a:tbl>
              <a:tblPr/>
              <a:tblGrid>
                <a:gridCol w="969962"/>
                <a:gridCol w="1085850"/>
                <a:gridCol w="1109663"/>
                <a:gridCol w="1109662"/>
                <a:gridCol w="1108075"/>
                <a:gridCol w="1109663"/>
                <a:gridCol w="1109662"/>
              </a:tblGrid>
              <a:tr h="9032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508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8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2022 год*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508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8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2023 год*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508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8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2024 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508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8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2025 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508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8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1F1F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F1F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2026 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508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8F7"/>
                    </a:solidFill>
                  </a:tcPr>
                </a:tc>
              </a:tr>
              <a:tr h="1289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ДОХОДЫ  БЮДЖЕТА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1 858 745,40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2 243 694,61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2 655 443,30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2 504 112,47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2 519 941,58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D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РАСХОДЫ  БЮДЖЕТА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1 906 745,40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2 298 694,61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2 715443,30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2 564 112,47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2 574 941,58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ДЕФИЦИТ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БЮДЖЕТА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635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- 48 000,00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- 55 000,00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- 60 000,00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- 60 000,00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25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- 55 000,00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0098" name="object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4938" y="2368550"/>
            <a:ext cx="862012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99" name="object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4938" y="3714750"/>
            <a:ext cx="8604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ject 12"/>
          <p:cNvSpPr txBox="1"/>
          <p:nvPr/>
        </p:nvSpPr>
        <p:spPr>
          <a:xfrm>
            <a:off x="8172450" y="1196975"/>
            <a:ext cx="569913" cy="1651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000">
                <a:latin typeface="Cambria" pitchFamily="18" charset="0"/>
              </a:rPr>
              <a:t>тыс. руб.</a:t>
            </a:r>
          </a:p>
        </p:txBody>
      </p:sp>
      <p:pic>
        <p:nvPicPr>
          <p:cNvPr id="130101" name="object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00" y="1484313"/>
            <a:ext cx="126206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23628</TotalTime>
  <Words>4115</Words>
  <Application>Microsoft Office PowerPoint</Application>
  <PresentationFormat>Экран (4:3)</PresentationFormat>
  <Paragraphs>1105</Paragraphs>
  <Slides>40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1_Воздушный поток</vt:lpstr>
      <vt:lpstr>2_Воздушный поток</vt:lpstr>
      <vt:lpstr>3_Воздушный поток</vt:lpstr>
      <vt:lpstr>Диаграмма</vt:lpstr>
      <vt:lpstr>Презентация PowerPoint</vt:lpstr>
      <vt:lpstr>Презентация PowerPoint</vt:lpstr>
      <vt:lpstr>       Основные направления бюджетной и налоговой  политики города Глазова на 2024 год и на плановый период 2025 и 2026 годов </vt:lpstr>
      <vt:lpstr>Презентация PowerPoint</vt:lpstr>
      <vt:lpstr>Презентация PowerPoint</vt:lpstr>
      <vt:lpstr>РАСХОДЫ  БЮДЖЕТА</vt:lpstr>
      <vt:lpstr>Презентация PowerPoint</vt:lpstr>
      <vt:lpstr>      Основные показатели социально-экономического развития города</vt:lpstr>
      <vt:lpstr>Основные характеристики бюджета города Глазова</vt:lpstr>
      <vt:lpstr>Презентация PowerPoint</vt:lpstr>
      <vt:lpstr>Презентация PowerPoint</vt:lpstr>
      <vt:lpstr>Доходы бюджета – поступающие в  бюджет денежные средства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condor</dc:creator>
  <cp:lastModifiedBy>Ольга Урсегова</cp:lastModifiedBy>
  <cp:revision>1059</cp:revision>
  <cp:lastPrinted>2022-11-28T12:22:51Z</cp:lastPrinted>
  <dcterms:created xsi:type="dcterms:W3CDTF">2016-04-06T12:24:25Z</dcterms:created>
  <dcterms:modified xsi:type="dcterms:W3CDTF">2023-12-29T13:39:15Z</dcterms:modified>
</cp:coreProperties>
</file>