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  <p:sldId id="262" r:id="rId7"/>
    <p:sldId id="276" r:id="rId8"/>
    <p:sldId id="263" r:id="rId9"/>
    <p:sldId id="264" r:id="rId10"/>
    <p:sldId id="265" r:id="rId11"/>
    <p:sldId id="27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C7C7"/>
    <a:srgbClr val="42CA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617" b="15133"/>
          <a:stretch/>
        </p:blipFill>
        <p:spPr bwMode="auto">
          <a:xfrm>
            <a:off x="0" y="-17542"/>
            <a:ext cx="9173622" cy="5161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5727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111" b="15066"/>
          <a:stretch/>
        </p:blipFill>
        <p:spPr bwMode="auto">
          <a:xfrm>
            <a:off x="-45132" y="0"/>
            <a:ext cx="9208136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918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037" b="15419"/>
          <a:stretch/>
        </p:blipFill>
        <p:spPr bwMode="auto">
          <a:xfrm>
            <a:off x="-1" y="0"/>
            <a:ext cx="924505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8573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112" b="15205"/>
          <a:stretch/>
        </p:blipFill>
        <p:spPr bwMode="auto">
          <a:xfrm>
            <a:off x="0" y="0"/>
            <a:ext cx="9226628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5712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971" b="15065"/>
          <a:stretch/>
        </p:blipFill>
        <p:spPr bwMode="auto">
          <a:xfrm>
            <a:off x="1305" y="1"/>
            <a:ext cx="9189716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961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0389" y="112912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Городские соревнования по кроссу в рамках Всероссийского Дня бега «Кросс нации», </a:t>
            </a:r>
            <a:r>
              <a:rPr lang="ru-RU" sz="1600" dirty="0" smtClean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XL 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легкоатлетический пробег памяти бортпроводницы Надежды Курченко</a:t>
            </a:r>
            <a:endParaRPr lang="ru-RU" sz="1600" dirty="0" smtClean="0">
              <a:latin typeface="Arial Black" pitchFamily="34" charset="0"/>
            </a:endParaRP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495"/>
          <a:stretch/>
        </p:blipFill>
        <p:spPr>
          <a:xfrm>
            <a:off x="355948" y="1563638"/>
            <a:ext cx="4320480" cy="2705844"/>
          </a:xfrm>
          <a:prstGeom prst="rect">
            <a:avLst/>
          </a:prstGeom>
        </p:spPr>
      </p:pic>
      <p:pic>
        <p:nvPicPr>
          <p:cNvPr id="4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0" y="1540768"/>
            <a:ext cx="4051101" cy="281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37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0389" y="112912"/>
            <a:ext cx="820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Традиционные открытые соревнования по лыжероллерам</a:t>
            </a:r>
            <a:endParaRPr lang="ru-RU" sz="1600" dirty="0" smtClean="0">
              <a:latin typeface="Arial Black" pitchFamily="34" charset="0"/>
            </a:endParaRPr>
          </a:p>
        </p:txBody>
      </p:sp>
      <p:pic>
        <p:nvPicPr>
          <p:cNvPr id="3" name="Объект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71" b="8339"/>
          <a:stretch/>
        </p:blipFill>
        <p:spPr>
          <a:xfrm>
            <a:off x="323528" y="1131590"/>
            <a:ext cx="4543814" cy="3416466"/>
          </a:xfrm>
          <a:prstGeom prst="rect">
            <a:avLst/>
          </a:prstGeom>
        </p:spPr>
      </p:pic>
      <p:pic>
        <p:nvPicPr>
          <p:cNvPr id="4" name="Объект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672"/>
          <a:stretch/>
        </p:blipFill>
        <p:spPr>
          <a:xfrm>
            <a:off x="4283968" y="1449359"/>
            <a:ext cx="4555659" cy="281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506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0389" y="112912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Республиканский фестиваль оздоровительного туризма «Кругосветка Удмуртии» на территории МО «Город Глазов»</a:t>
            </a:r>
            <a:endParaRPr lang="ru-RU" sz="1600" dirty="0" smtClean="0">
              <a:latin typeface="Arial Black" pitchFamily="34" charset="0"/>
            </a:endParaRPr>
          </a:p>
        </p:txBody>
      </p:sp>
      <p:pic>
        <p:nvPicPr>
          <p:cNvPr id="3" name="Объект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185"/>
          <a:stretch/>
        </p:blipFill>
        <p:spPr>
          <a:xfrm>
            <a:off x="245443" y="1385424"/>
            <a:ext cx="4896544" cy="2867149"/>
          </a:xfrm>
          <a:prstGeom prst="rect">
            <a:avLst/>
          </a:prstGeo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3224" y="1385424"/>
            <a:ext cx="4305584" cy="287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258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2912"/>
            <a:ext cx="8519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Arial Black" pitchFamily="34" charset="0"/>
                <a:cs typeface="Times New Roman" pitchFamily="18" charset="0"/>
              </a:rPr>
              <a:t>Всероссийские соревнования по пулевой стрельбе памяти </a:t>
            </a:r>
            <a:endParaRPr lang="en-US" sz="1600" dirty="0" smtClean="0">
              <a:latin typeface="Arial Black" pitchFamily="34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Arial Black" pitchFamily="34" charset="0"/>
                <a:cs typeface="Times New Roman" pitchFamily="18" charset="0"/>
              </a:rPr>
              <a:t>Е.Ф</a:t>
            </a:r>
            <a:r>
              <a:rPr lang="ru-RU" sz="1600" dirty="0">
                <a:latin typeface="Arial Black" pitchFamily="34" charset="0"/>
                <a:cs typeface="Times New Roman" pitchFamily="18" charset="0"/>
              </a:rPr>
              <a:t>. Драгунова </a:t>
            </a:r>
            <a:endParaRPr lang="ru-RU" sz="1600" dirty="0" smtClean="0">
              <a:latin typeface="Arial Black" pitchFamily="34" charset="0"/>
            </a:endParaRPr>
          </a:p>
        </p:txBody>
      </p:sp>
      <p:pic>
        <p:nvPicPr>
          <p:cNvPr id="3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131590"/>
            <a:ext cx="4316288" cy="3237216"/>
          </a:xfrm>
          <a:prstGeom prst="rect">
            <a:avLst/>
          </a:prstGeo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1999" y="1131590"/>
            <a:ext cx="4320819" cy="324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13014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2912"/>
            <a:ext cx="8519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Arial Black" pitchFamily="34" charset="0"/>
                <a:cs typeface="Times New Roman" pitchFamily="18" charset="0"/>
              </a:rPr>
              <a:t>«Лыжня России»</a:t>
            </a:r>
            <a:endParaRPr lang="ru-RU" sz="1600" dirty="0" smtClean="0">
              <a:latin typeface="Arial Black" pitchFamily="34" charset="0"/>
            </a:endParaRPr>
          </a:p>
        </p:txBody>
      </p:sp>
      <p:pic>
        <p:nvPicPr>
          <p:cNvPr id="3" name="Объект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491"/>
          <a:stretch/>
        </p:blipFill>
        <p:spPr>
          <a:xfrm>
            <a:off x="611560" y="771550"/>
            <a:ext cx="4824536" cy="3718693"/>
          </a:xfrm>
          <a:prstGeom prst="rect">
            <a:avLst/>
          </a:prstGeom>
        </p:spPr>
      </p:pic>
      <p:pic>
        <p:nvPicPr>
          <p:cNvPr id="4" name="Объект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321"/>
          <a:stretch/>
        </p:blipFill>
        <p:spPr>
          <a:xfrm>
            <a:off x="5746973" y="282189"/>
            <a:ext cx="2952328" cy="4284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3856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2912"/>
            <a:ext cx="8519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Arial Black" pitchFamily="34" charset="0"/>
                <a:cs typeface="Times New Roman" pitchFamily="18" charset="0"/>
              </a:rPr>
              <a:t>Танцевальный турнир «Золотая рыбка»</a:t>
            </a:r>
            <a:endParaRPr lang="ru-RU" sz="1600" dirty="0" smtClean="0">
              <a:latin typeface="Arial Black" pitchFamily="34" charset="0"/>
            </a:endParaRPr>
          </a:p>
        </p:txBody>
      </p:sp>
      <p:pic>
        <p:nvPicPr>
          <p:cNvPr id="3" name="Объект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796" b="10748"/>
          <a:stretch/>
        </p:blipFill>
        <p:spPr>
          <a:xfrm>
            <a:off x="214958" y="1563638"/>
            <a:ext cx="4587619" cy="2448272"/>
          </a:xfrm>
          <a:prstGeom prst="rect">
            <a:avLst/>
          </a:prstGeom>
        </p:spPr>
      </p:pic>
      <p:pic>
        <p:nvPicPr>
          <p:cNvPr id="4" name="Объект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575" t="25386"/>
          <a:stretch/>
        </p:blipFill>
        <p:spPr>
          <a:xfrm>
            <a:off x="4788835" y="1563638"/>
            <a:ext cx="3970783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5843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38375823"/>
              </p:ext>
            </p:extLst>
          </p:nvPr>
        </p:nvGraphicFramePr>
        <p:xfrm>
          <a:off x="35496" y="493990"/>
          <a:ext cx="9073008" cy="4536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6819"/>
                <a:gridCol w="1181958"/>
                <a:gridCol w="1339554"/>
                <a:gridCol w="1260757"/>
                <a:gridCol w="1260757"/>
                <a:gridCol w="1103163"/>
              </a:tblGrid>
              <a:tr h="4414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36576" marB="3657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r>
                        <a:rPr lang="ru-RU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2021 ГОД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36576" marB="3657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ЗА 6 МЕС. 2021 ГОДА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36576" marB="3657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К 2020 ГОДУ, %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36576" marB="3657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 ОТКЛОНЕНИЯ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36576" marB="3657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cap="all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к 2024 году</a:t>
                      </a:r>
                      <a:endParaRPr lang="ru-RU" sz="1000" cap="all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36576" marB="36576"/>
                </a:tc>
              </a:tr>
              <a:tr h="617119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Доля детей и молодежи, систематически занимающихся физической культурой и спортом, в общей численности детей и </a:t>
                      </a:r>
                      <a:r>
                        <a:rPr lang="ru-RU" sz="105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молодежи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864" marR="54864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62,35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864" marR="54864" marT="0" marB="0" anchor="ctr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Годовая отчетность.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 концу года планируется достичь планового показателя.</a:t>
                      </a:r>
                    </a:p>
                  </a:txBody>
                  <a:tcPr marL="73152" marR="73152" marT="36576" marB="36576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82,2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864" marR="54864" marT="0" marB="0" anchor="ctr"/>
                </a:tc>
              </a:tr>
              <a:tr h="63895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Доля граждан среднего возраста, систематически занимающихся физической культурой и спортом, в общей численности граждан среднего </a:t>
                      </a:r>
                      <a:r>
                        <a:rPr lang="ru-RU" sz="105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возраста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864" marR="54864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14,37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864" marR="54864" marT="0" marB="0" anchor="ctr"/>
                </a:tc>
                <a:tc gridSpan="3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Годовая отчетность.</a:t>
                      </a:r>
                    </a:p>
                    <a:p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концу года планируется достичь планового показателя.</a:t>
                      </a:r>
                    </a:p>
                    <a:p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36576" marB="36576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64,3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864" marR="54864" marT="0" marB="0" anchor="ctr"/>
                </a:tc>
              </a:tr>
              <a:tr h="63895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Доля граждан старшего возраста, систематически занимающихся физической культурой и спортом, в общей численности граждан старшего 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возраста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864" marR="54864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4,35</a:t>
                      </a:r>
                    </a:p>
                  </a:txBody>
                  <a:tcPr marL="54864" marR="54864" marT="0" marB="0" anchor="ctr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Годовая отчетность.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 концу года планируется достичь планового показателя.</a:t>
                      </a:r>
                    </a:p>
                  </a:txBody>
                  <a:tcPr marL="73152" marR="73152" marT="36576" marB="36576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5,8</a:t>
                      </a:r>
                    </a:p>
                  </a:txBody>
                  <a:tcPr marL="54864" marR="54864" marT="0" marB="0" anchor="ctr"/>
                </a:tc>
              </a:tr>
              <a:tr h="63895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Доля граждан с ограниченными возможностями здоровья и инвалидов, систематически занимающихся физической культурой и 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спортом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864" marR="54864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12,79</a:t>
                      </a:r>
                    </a:p>
                  </a:txBody>
                  <a:tcPr marL="54864" marR="54864" marT="0" marB="0" anchor="ctr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Годовая отчетность.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 концу года планируется достичь планового показателя.</a:t>
                      </a:r>
                    </a:p>
                    <a:p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36576" marB="36576"/>
                </a:tc>
                <a:tc hMerge="1"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19,6</a:t>
                      </a:r>
                    </a:p>
                  </a:txBody>
                  <a:tcPr marL="54864" marR="54864" marT="0" marB="0" anchor="ctr"/>
                </a:tc>
              </a:tr>
              <a:tr h="925679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Доля населения, выполнившего нормативы испытаний (тестов) Всероссийского физкультурно-спортивного комплекса «Готов к труду и обороне» (ГТО) в общей численности населения, принявшего участие в испытаниях (тестах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)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864" marR="54864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71,0</a:t>
                      </a:r>
                    </a:p>
                  </a:txBody>
                  <a:tcPr marL="54864" marR="54864" marT="0" marB="0" anchor="ctr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Годовая отчетность.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 концу года планируется достичь планового показателя.</a:t>
                      </a:r>
                    </a:p>
                  </a:txBody>
                  <a:tcPr marL="73152" marR="73152" marT="36576" marB="36576"/>
                </a:tc>
                <a:tc hMerge="1"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75,0</a:t>
                      </a:r>
                    </a:p>
                  </a:txBody>
                  <a:tcPr marL="54864" marR="54864" marT="0" marB="0" anchor="ctr"/>
                </a:tc>
              </a:tr>
              <a:tr h="555407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Уровень обеспеченности граждан спортивными сооружениями исходя из единовременной пропускной способности объектов спорта</a:t>
                      </a:r>
                    </a:p>
                  </a:txBody>
                  <a:tcPr marL="54864" marR="54864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33,68</a:t>
                      </a:r>
                    </a:p>
                  </a:txBody>
                  <a:tcPr marL="54864" marR="54864" marT="0" marB="0" anchor="ctr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Годовая отчетность.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 концу года планируется достичь планового показателя.</a:t>
                      </a:r>
                    </a:p>
                    <a:p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36576" marB="36576"/>
                </a:tc>
                <a:tc hMerge="1">
                  <a:txBody>
                    <a:bodyPr/>
                    <a:lstStyle/>
                    <a:p>
                      <a:endParaRPr lang="ru-RU" sz="1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59,8</a:t>
                      </a:r>
                    </a:p>
                  </a:txBody>
                  <a:tcPr marL="54864" marR="54864" marT="0" marB="0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929905" y="0"/>
            <a:ext cx="3005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ЦЕЛЕВЫЕ ПОКАЗАТЕЛИ</a:t>
            </a:r>
          </a:p>
          <a:p>
            <a:pPr algn="ctr"/>
            <a:r>
              <a:rPr lang="ru-RU" sz="1200" dirty="0"/>
              <a:t>(В СООТВЕТСТВИИ С ФОРМОЙ №1) </a:t>
            </a:r>
            <a:endParaRPr lang="ru-RU" sz="1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934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230" b="15035"/>
          <a:stretch/>
        </p:blipFill>
        <p:spPr bwMode="auto">
          <a:xfrm>
            <a:off x="0" y="20602"/>
            <a:ext cx="9144000" cy="502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5612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112" b="15066"/>
          <a:stretch/>
        </p:blipFill>
        <p:spPr bwMode="auto">
          <a:xfrm>
            <a:off x="0" y="0"/>
            <a:ext cx="9208136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9312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112" b="15066"/>
          <a:stretch/>
        </p:blipFill>
        <p:spPr bwMode="auto">
          <a:xfrm>
            <a:off x="-1" y="1"/>
            <a:ext cx="9208133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587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972" b="15065"/>
          <a:stretch/>
        </p:blipFill>
        <p:spPr bwMode="auto">
          <a:xfrm>
            <a:off x="-1" y="0"/>
            <a:ext cx="9189721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8423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972" b="15065"/>
          <a:stretch/>
        </p:blipFill>
        <p:spPr bwMode="auto">
          <a:xfrm>
            <a:off x="0" y="0"/>
            <a:ext cx="918971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1497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972" b="15345"/>
          <a:stretch/>
        </p:blipFill>
        <p:spPr bwMode="auto">
          <a:xfrm>
            <a:off x="393" y="0"/>
            <a:ext cx="9226624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7194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112" b="15205"/>
          <a:stretch/>
        </p:blipFill>
        <p:spPr bwMode="auto">
          <a:xfrm>
            <a:off x="0" y="7275"/>
            <a:ext cx="9213576" cy="513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7903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288</Words>
  <Application>Microsoft Office PowerPoint</Application>
  <PresentationFormat>Экран (16:9)</PresentationFormat>
  <Paragraphs>45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sport02</dc:creator>
  <cp:lastModifiedBy>ec08</cp:lastModifiedBy>
  <cp:revision>13</cp:revision>
  <dcterms:created xsi:type="dcterms:W3CDTF">2021-08-02T07:03:10Z</dcterms:created>
  <dcterms:modified xsi:type="dcterms:W3CDTF">2022-04-01T05:51:57Z</dcterms:modified>
</cp:coreProperties>
</file>